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4"/>
  </p:notesMasterIdLst>
  <p:sldIdLst>
    <p:sldId id="271" r:id="rId5"/>
    <p:sldId id="308" r:id="rId6"/>
    <p:sldId id="309" r:id="rId7"/>
    <p:sldId id="311" r:id="rId8"/>
    <p:sldId id="313" r:id="rId9"/>
    <p:sldId id="314" r:id="rId10"/>
    <p:sldId id="315" r:id="rId11"/>
    <p:sldId id="317" r:id="rId12"/>
    <p:sldId id="316" r:id="rId13"/>
    <p:sldId id="318" r:id="rId14"/>
    <p:sldId id="319" r:id="rId15"/>
    <p:sldId id="320" r:id="rId16"/>
    <p:sldId id="321" r:id="rId17"/>
    <p:sldId id="323" r:id="rId18"/>
    <p:sldId id="324" r:id="rId19"/>
    <p:sldId id="325" r:id="rId20"/>
    <p:sldId id="326" r:id="rId21"/>
    <p:sldId id="327" r:id="rId22"/>
    <p:sldId id="278" r:id="rId23"/>
  </p:sldIdLst>
  <p:sldSz cx="12192000" cy="6858000"/>
  <p:notesSz cx="6858000" cy="9144000"/>
  <p:embeddedFontLst>
    <p:embeddedFont>
      <p:font typeface="D2Coding" panose="020B0609020101020101" pitchFamily="49" charset="-127"/>
      <p:regular r:id="rId25"/>
      <p:bold r:id="rId26"/>
    </p:embeddedFont>
    <p:embeddedFont>
      <p:font typeface="나눔스퀘어 네오 Regular" panose="00000500000000000000" pitchFamily="2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4409"/>
    <a:srgbClr val="FFE292"/>
    <a:srgbClr val="FFE575"/>
    <a:srgbClr val="69258A"/>
    <a:srgbClr val="FFCC00"/>
    <a:srgbClr val="FF5050"/>
    <a:srgbClr val="5E217D"/>
    <a:srgbClr val="ECDBF5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8" autoAdjust="0"/>
    <p:restoredTop sz="96116" autoAdjust="0"/>
  </p:normalViewPr>
  <p:slideViewPr>
    <p:cSldViewPr snapToGrid="0" showGuides="1">
      <p:cViewPr varScale="1">
        <p:scale>
          <a:sx n="128" d="100"/>
          <a:sy n="128" d="100"/>
        </p:scale>
        <p:origin x="104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7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2024-02-01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956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238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162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485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23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99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334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69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263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929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64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20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00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337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06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2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482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55973F-6E57-325D-4E08-6CF9DE046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12" t="42857" r="7136" b="21645"/>
          <a:stretch/>
        </p:blipFill>
        <p:spPr>
          <a:xfrm>
            <a:off x="7723270" y="607938"/>
            <a:ext cx="3103440" cy="3120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96812-036D-A43C-07DD-0D1881194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884340" y="1239636"/>
            <a:ext cx="708911" cy="7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19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90466-6629-F44A-0220-002DDD06E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11382126" y="102725"/>
            <a:ext cx="528897" cy="5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7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043055" y="3323912"/>
            <a:ext cx="4294887" cy="17081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시계열 문제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AR,MA,ARMA,ARIMA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순환 신경망</a:t>
            </a:r>
            <a:r>
              <a:rPr lang="en-US" altLang="ko-KR" sz="2000" dirty="0">
                <a:latin typeface="+mn-ea"/>
              </a:rPr>
              <a:t>(RNN)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RNN </a:t>
            </a:r>
            <a:r>
              <a:rPr lang="ko-KR" altLang="en-US" sz="2000" dirty="0">
                <a:latin typeface="+mn-ea"/>
              </a:rPr>
              <a:t>구조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2015978" y="2378312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+mj-ea"/>
              </a:rPr>
              <a:t>시계열 분석</a:t>
            </a:r>
            <a:endParaRPr lang="en-US" altLang="ko-KR" sz="2800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24. 02. 01. </a:t>
            </a:r>
            <a:r>
              <a:rPr lang="ko-KR" altLang="en-US" sz="2000" dirty="0">
                <a:latin typeface="+mn-ea"/>
                <a:ea typeface="+mn-ea"/>
              </a:rPr>
              <a:t>목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98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2.AR,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MA,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ARMA, ARIMA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38B38-0568-46AC-C3B1-A1DFE5BEA97B}"/>
              </a:ext>
            </a:extLst>
          </p:cNvPr>
          <p:cNvSpPr txBox="1"/>
          <p:nvPr/>
        </p:nvSpPr>
        <p:spPr>
          <a:xfrm>
            <a:off x="231420" y="899595"/>
            <a:ext cx="681148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latin typeface="+mj-ea"/>
                <a:ea typeface="+mj-ea"/>
              </a:rPr>
              <a:t>statsmodels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라이브러리를 이용한 </a:t>
            </a:r>
            <a:r>
              <a:rPr lang="en-US" altLang="ko-KR" sz="2000" dirty="0">
                <a:latin typeface="+mj-ea"/>
                <a:ea typeface="+mj-ea"/>
              </a:rPr>
              <a:t>sales </a:t>
            </a:r>
            <a:r>
              <a:rPr lang="ko-KR" altLang="en-US" sz="2000" dirty="0">
                <a:latin typeface="+mj-ea"/>
                <a:ea typeface="+mj-ea"/>
              </a:rPr>
              <a:t>데이터셋 예측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FA20B8-D71B-8FC6-3C5C-27086B218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1" y="1409222"/>
            <a:ext cx="6534189" cy="4947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5F0F2-3878-237A-A232-B16100D4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461" y="1428098"/>
            <a:ext cx="2743200" cy="221535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338988-CD6E-ED76-5E2E-D3E9FC5C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098" y="3843407"/>
            <a:ext cx="3273925" cy="244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0EDC2C0-251D-F509-9BB3-EAA2FCBF6CF1}"/>
              </a:ext>
            </a:extLst>
          </p:cNvPr>
          <p:cNvSpPr/>
          <p:nvPr/>
        </p:nvSpPr>
        <p:spPr>
          <a:xfrm>
            <a:off x="508711" y="2311400"/>
            <a:ext cx="1682039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5B26-0857-33BD-7C4D-3250ED0953BB}"/>
              </a:ext>
            </a:extLst>
          </p:cNvPr>
          <p:cNvSpPr/>
          <p:nvPr/>
        </p:nvSpPr>
        <p:spPr>
          <a:xfrm>
            <a:off x="1212850" y="4400550"/>
            <a:ext cx="1047750" cy="130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3F943E-45AE-D3DE-A3A3-9C031572A7A7}"/>
              </a:ext>
            </a:extLst>
          </p:cNvPr>
          <p:cNvSpPr/>
          <p:nvPr/>
        </p:nvSpPr>
        <p:spPr>
          <a:xfrm>
            <a:off x="2007394" y="4572001"/>
            <a:ext cx="28800" cy="83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CCE4ADE-E8E5-710D-499A-62BD570D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8814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567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순환 신경망</a:t>
            </a:r>
            <a:r>
              <a:rPr lang="en-US" altLang="ko-KR" sz="3200" dirty="0">
                <a:latin typeface="+mj-ea"/>
                <a:ea typeface="+mj-ea"/>
              </a:rPr>
              <a:t>RNN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38B38-0568-46AC-C3B1-A1DFE5BEA97B}"/>
              </a:ext>
            </a:extLst>
          </p:cNvPr>
          <p:cNvSpPr txBox="1"/>
          <p:nvPr/>
        </p:nvSpPr>
        <p:spPr>
          <a:xfrm>
            <a:off x="231420" y="899595"/>
            <a:ext cx="260520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순환 신경망</a:t>
            </a:r>
            <a:r>
              <a:rPr lang="en-US" altLang="ko-KR" sz="2000" dirty="0">
                <a:latin typeface="+mj-ea"/>
                <a:ea typeface="+mj-ea"/>
              </a:rPr>
              <a:t>(RNN)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BC585-87E9-5EDE-87AA-2E4850D29B5E}"/>
              </a:ext>
            </a:extLst>
          </p:cNvPr>
          <p:cNvSpPr txBox="1"/>
          <p:nvPr/>
        </p:nvSpPr>
        <p:spPr>
          <a:xfrm>
            <a:off x="492380" y="1524265"/>
            <a:ext cx="10440679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RNN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시간적으로 연속성이 있는 데이터를 처리하려고 고안된 인공지능 신경망임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RNN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‘Recurrent</a:t>
            </a:r>
            <a:r>
              <a:rPr lang="ko-KR" altLang="en-US" sz="1400" dirty="0">
                <a:latin typeface="+mn-ea"/>
              </a:rPr>
              <a:t>는 이전 은닉층이 현재 은닉층의 입력이 되면서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반복되는 순환 구조를 갖는다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는 의미임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RNN</a:t>
            </a:r>
            <a:r>
              <a:rPr lang="ko-KR" altLang="en-US" sz="1400" dirty="0">
                <a:latin typeface="+mn-ea"/>
              </a:rPr>
              <a:t>이 기존 네트워크와 다른 점은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기억을 갖는다는 것임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이때 기억은 현재까지 입력 데이터를 요약한 정보라고 생각하면 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새로운 입력이 네트워크로 들어올 때마다 기억은 조금씩 수정되며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결국 최종적으로 남겨진 기억은 모든 입력 전체를 요약한 정보가 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711BB8-2338-C3FB-3FB5-BE7D5FC486C9}"/>
              </a:ext>
            </a:extLst>
          </p:cNvPr>
          <p:cNvGrpSpPr/>
          <p:nvPr/>
        </p:nvGrpSpPr>
        <p:grpSpPr>
          <a:xfrm>
            <a:off x="1864192" y="2939606"/>
            <a:ext cx="720000" cy="3346605"/>
            <a:chOff x="1770742" y="2971800"/>
            <a:chExt cx="720000" cy="334660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21CA6A6-A28D-FB49-736F-B217CDA0E3F5}"/>
                </a:ext>
              </a:extLst>
            </p:cNvPr>
            <p:cNvSpPr/>
            <p:nvPr/>
          </p:nvSpPr>
          <p:spPr>
            <a:xfrm>
              <a:off x="1770742" y="2971800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y1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9AE9595-0384-D097-78EA-0E52C261CD86}"/>
                </a:ext>
              </a:extLst>
            </p:cNvPr>
            <p:cNvSpPr/>
            <p:nvPr/>
          </p:nvSpPr>
          <p:spPr>
            <a:xfrm>
              <a:off x="1770742" y="428510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1B13CDB-0D16-3E4A-A2EA-21D4AECEC574}"/>
                </a:ext>
              </a:extLst>
            </p:cNvPr>
            <p:cNvSpPr/>
            <p:nvPr/>
          </p:nvSpPr>
          <p:spPr>
            <a:xfrm>
              <a:off x="1770742" y="5598405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15A42F3-22F7-34A6-E86F-30119FCA95A0}"/>
                </a:ext>
              </a:extLst>
            </p:cNvPr>
            <p:cNvCxnSpPr>
              <a:stCxn id="6" idx="0"/>
              <a:endCxn id="4" idx="4"/>
            </p:cNvCxnSpPr>
            <p:nvPr/>
          </p:nvCxnSpPr>
          <p:spPr>
            <a:xfrm flipV="1">
              <a:off x="2130742" y="3691800"/>
              <a:ext cx="0" cy="593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D4088C9-5E51-E1D1-D55F-C3354888D2B4}"/>
                </a:ext>
              </a:extLst>
            </p:cNvPr>
            <p:cNvCxnSpPr>
              <a:stCxn id="8" idx="0"/>
              <a:endCxn id="6" idx="4"/>
            </p:cNvCxnSpPr>
            <p:nvPr/>
          </p:nvCxnSpPr>
          <p:spPr>
            <a:xfrm flipV="1">
              <a:off x="2130742" y="5005102"/>
              <a:ext cx="0" cy="593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E501C2-A4E1-A500-D216-CF4750FD3520}"/>
              </a:ext>
            </a:extLst>
          </p:cNvPr>
          <p:cNvGrpSpPr/>
          <p:nvPr/>
        </p:nvGrpSpPr>
        <p:grpSpPr>
          <a:xfrm>
            <a:off x="4117640" y="2967804"/>
            <a:ext cx="720000" cy="3346605"/>
            <a:chOff x="1770742" y="2971800"/>
            <a:chExt cx="720000" cy="334660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9742037-022C-B1F3-E501-F12A7F9D30A5}"/>
                </a:ext>
              </a:extLst>
            </p:cNvPr>
            <p:cNvSpPr/>
            <p:nvPr/>
          </p:nvSpPr>
          <p:spPr>
            <a:xfrm>
              <a:off x="1770742" y="2971800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y1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7A1563-1C24-4E6B-DA92-413C21F940AC}"/>
                </a:ext>
              </a:extLst>
            </p:cNvPr>
            <p:cNvSpPr/>
            <p:nvPr/>
          </p:nvSpPr>
          <p:spPr>
            <a:xfrm>
              <a:off x="1770742" y="428510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736956B-6C99-51F8-205D-4A5E3E88AB57}"/>
                </a:ext>
              </a:extLst>
            </p:cNvPr>
            <p:cNvSpPr/>
            <p:nvPr/>
          </p:nvSpPr>
          <p:spPr>
            <a:xfrm>
              <a:off x="1770742" y="5598405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D5A813A-21BC-156E-AA6C-8B4B483190E3}"/>
                </a:ext>
              </a:extLst>
            </p:cNvPr>
            <p:cNvCxnSpPr>
              <a:stCxn id="17" idx="0"/>
              <a:endCxn id="16" idx="4"/>
            </p:cNvCxnSpPr>
            <p:nvPr/>
          </p:nvCxnSpPr>
          <p:spPr>
            <a:xfrm flipV="1">
              <a:off x="2130742" y="3691800"/>
              <a:ext cx="0" cy="593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7213D6-7020-4FF6-27AF-64DAA4A42C63}"/>
                </a:ext>
              </a:extLst>
            </p:cNvPr>
            <p:cNvCxnSpPr>
              <a:stCxn id="19" idx="0"/>
              <a:endCxn id="17" idx="4"/>
            </p:cNvCxnSpPr>
            <p:nvPr/>
          </p:nvCxnSpPr>
          <p:spPr>
            <a:xfrm flipV="1">
              <a:off x="2130742" y="5005102"/>
              <a:ext cx="0" cy="593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05899A9-BE5B-AFB5-15D0-4C557BC2E8E8}"/>
              </a:ext>
            </a:extLst>
          </p:cNvPr>
          <p:cNvGrpSpPr/>
          <p:nvPr/>
        </p:nvGrpSpPr>
        <p:grpSpPr>
          <a:xfrm>
            <a:off x="5651089" y="2967805"/>
            <a:ext cx="720000" cy="3346605"/>
            <a:chOff x="1770742" y="2971800"/>
            <a:chExt cx="720000" cy="334660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AFAD702-D57F-9421-9898-23E00F286F37}"/>
                </a:ext>
              </a:extLst>
            </p:cNvPr>
            <p:cNvSpPr/>
            <p:nvPr/>
          </p:nvSpPr>
          <p:spPr>
            <a:xfrm>
              <a:off x="1770742" y="2971800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y2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B08265A-5033-8ACA-124A-4875E90F9394}"/>
                </a:ext>
              </a:extLst>
            </p:cNvPr>
            <p:cNvSpPr/>
            <p:nvPr/>
          </p:nvSpPr>
          <p:spPr>
            <a:xfrm>
              <a:off x="1770742" y="428510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EA8099B-67BE-C74E-5ED8-2B07CA8930A3}"/>
                </a:ext>
              </a:extLst>
            </p:cNvPr>
            <p:cNvSpPr/>
            <p:nvPr/>
          </p:nvSpPr>
          <p:spPr>
            <a:xfrm>
              <a:off x="1770742" y="5598405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E2551A1-567E-C9D7-835A-0A60B65A10F8}"/>
                </a:ext>
              </a:extLst>
            </p:cNvPr>
            <p:cNvCxnSpPr>
              <a:stCxn id="24" idx="0"/>
              <a:endCxn id="23" idx="4"/>
            </p:cNvCxnSpPr>
            <p:nvPr/>
          </p:nvCxnSpPr>
          <p:spPr>
            <a:xfrm flipV="1">
              <a:off x="2130742" y="3691800"/>
              <a:ext cx="0" cy="593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5275F33-0C81-78DB-AD08-631E8B576344}"/>
                </a:ext>
              </a:extLst>
            </p:cNvPr>
            <p:cNvCxnSpPr>
              <a:stCxn id="25" idx="0"/>
              <a:endCxn id="24" idx="4"/>
            </p:cNvCxnSpPr>
            <p:nvPr/>
          </p:nvCxnSpPr>
          <p:spPr>
            <a:xfrm flipV="1">
              <a:off x="2130742" y="5005102"/>
              <a:ext cx="0" cy="593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0B4CECC-0A1A-5FE0-15E5-AABB60D2490E}"/>
              </a:ext>
            </a:extLst>
          </p:cNvPr>
          <p:cNvGrpSpPr/>
          <p:nvPr/>
        </p:nvGrpSpPr>
        <p:grpSpPr>
          <a:xfrm>
            <a:off x="7184537" y="2967804"/>
            <a:ext cx="720000" cy="3346605"/>
            <a:chOff x="1770742" y="2971800"/>
            <a:chExt cx="720000" cy="334660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23A1D67-B566-9857-1115-5C2AE7CBE6D8}"/>
                </a:ext>
              </a:extLst>
            </p:cNvPr>
            <p:cNvSpPr/>
            <p:nvPr/>
          </p:nvSpPr>
          <p:spPr>
            <a:xfrm>
              <a:off x="1770742" y="2971800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y3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30409C0-CA50-4A07-0885-0388FD1913D8}"/>
                </a:ext>
              </a:extLst>
            </p:cNvPr>
            <p:cNvSpPr/>
            <p:nvPr/>
          </p:nvSpPr>
          <p:spPr>
            <a:xfrm>
              <a:off x="1770742" y="428510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>
                  <a:solidFill>
                    <a:schemeClr val="tx1"/>
                  </a:solidFill>
                </a:rPr>
                <a:t>h3</a:t>
              </a:r>
              <a:endParaRPr lang="ko-KR" altLang="en-US" u="sng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803A237-D74F-404B-755A-6FFA67120F38}"/>
                </a:ext>
              </a:extLst>
            </p:cNvPr>
            <p:cNvSpPr/>
            <p:nvPr/>
          </p:nvSpPr>
          <p:spPr>
            <a:xfrm>
              <a:off x="1770742" y="5598405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6CA8CC6-8454-527C-6AD3-EC2E9CBC79BE}"/>
                </a:ext>
              </a:extLst>
            </p:cNvPr>
            <p:cNvCxnSpPr>
              <a:stCxn id="30" idx="0"/>
              <a:endCxn id="29" idx="4"/>
            </p:cNvCxnSpPr>
            <p:nvPr/>
          </p:nvCxnSpPr>
          <p:spPr>
            <a:xfrm flipV="1">
              <a:off x="2130742" y="3691800"/>
              <a:ext cx="0" cy="593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D001D026-74CE-9003-2B53-E77304B6F4D0}"/>
                </a:ext>
              </a:extLst>
            </p:cNvPr>
            <p:cNvCxnSpPr>
              <a:stCxn id="31" idx="0"/>
              <a:endCxn id="30" idx="4"/>
            </p:cNvCxnSpPr>
            <p:nvPr/>
          </p:nvCxnSpPr>
          <p:spPr>
            <a:xfrm flipV="1">
              <a:off x="2130742" y="5005102"/>
              <a:ext cx="0" cy="593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51D5C-3E85-1BC6-F704-4049F2B71175}"/>
              </a:ext>
            </a:extLst>
          </p:cNvPr>
          <p:cNvGrpSpPr/>
          <p:nvPr/>
        </p:nvGrpSpPr>
        <p:grpSpPr>
          <a:xfrm>
            <a:off x="9713958" y="2967804"/>
            <a:ext cx="720000" cy="3346605"/>
            <a:chOff x="1770742" y="2971800"/>
            <a:chExt cx="720000" cy="334660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41BD300-849D-7264-10C7-CC173E060C3C}"/>
                </a:ext>
              </a:extLst>
            </p:cNvPr>
            <p:cNvSpPr/>
            <p:nvPr/>
          </p:nvSpPr>
          <p:spPr>
            <a:xfrm>
              <a:off x="1770742" y="2971800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y1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881AF6-BE79-63D3-B6D0-2984A48F27D3}"/>
                </a:ext>
              </a:extLst>
            </p:cNvPr>
            <p:cNvSpPr/>
            <p:nvPr/>
          </p:nvSpPr>
          <p:spPr>
            <a:xfrm>
              <a:off x="1770742" y="428510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111AE7-61CC-A8F1-4CFE-CBA46A175601}"/>
                </a:ext>
              </a:extLst>
            </p:cNvPr>
            <p:cNvSpPr/>
            <p:nvPr/>
          </p:nvSpPr>
          <p:spPr>
            <a:xfrm>
              <a:off x="1770742" y="5598405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1D66F3F-26CA-09D2-5B2B-6A955E6441F0}"/>
                </a:ext>
              </a:extLst>
            </p:cNvPr>
            <p:cNvCxnSpPr>
              <a:stCxn id="36" idx="0"/>
              <a:endCxn id="35" idx="4"/>
            </p:cNvCxnSpPr>
            <p:nvPr/>
          </p:nvCxnSpPr>
          <p:spPr>
            <a:xfrm flipV="1">
              <a:off x="2130742" y="3691800"/>
              <a:ext cx="0" cy="593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67D203A-5059-63D1-77B0-1E8F96C88C50}"/>
                </a:ext>
              </a:extLst>
            </p:cNvPr>
            <p:cNvCxnSpPr>
              <a:stCxn id="37" idx="0"/>
              <a:endCxn id="36" idx="4"/>
            </p:cNvCxnSpPr>
            <p:nvPr/>
          </p:nvCxnSpPr>
          <p:spPr>
            <a:xfrm flipV="1">
              <a:off x="2130742" y="5005102"/>
              <a:ext cx="0" cy="593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27A646-07D1-E7AB-0BD4-99C95A7FA4C6}"/>
              </a:ext>
            </a:extLst>
          </p:cNvPr>
          <p:cNvCxnSpPr>
            <a:stCxn id="17" idx="6"/>
            <a:endCxn id="24" idx="2"/>
          </p:cNvCxnSpPr>
          <p:nvPr/>
        </p:nvCxnSpPr>
        <p:spPr>
          <a:xfrm>
            <a:off x="4837640" y="4641106"/>
            <a:ext cx="81344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E11870F-DDC1-36B3-6A4A-1A148B7F3E3F}"/>
              </a:ext>
            </a:extLst>
          </p:cNvPr>
          <p:cNvCxnSpPr>
            <a:stCxn id="24" idx="6"/>
            <a:endCxn id="30" idx="2"/>
          </p:cNvCxnSpPr>
          <p:nvPr/>
        </p:nvCxnSpPr>
        <p:spPr>
          <a:xfrm flipV="1">
            <a:off x="6371089" y="4641106"/>
            <a:ext cx="81344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E63459-DB27-CED6-4CA6-1048BA806A0F}"/>
              </a:ext>
            </a:extLst>
          </p:cNvPr>
          <p:cNvCxnSpPr>
            <a:stCxn id="30" idx="6"/>
            <a:endCxn id="36" idx="2"/>
          </p:cNvCxnSpPr>
          <p:nvPr/>
        </p:nvCxnSpPr>
        <p:spPr>
          <a:xfrm>
            <a:off x="7904537" y="4641106"/>
            <a:ext cx="1809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74327ED-3578-EEBE-EBCE-B53B64035E05}"/>
              </a:ext>
            </a:extLst>
          </p:cNvPr>
          <p:cNvSpPr txBox="1"/>
          <p:nvPr/>
        </p:nvSpPr>
        <p:spPr>
          <a:xfrm>
            <a:off x="3154068" y="4326414"/>
            <a:ext cx="317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=</a:t>
            </a:r>
            <a:endParaRPr lang="ko-KR" altLang="en-US" sz="3200" b="1" dirty="0"/>
          </a:p>
        </p:txBody>
      </p:sp>
      <p:sp>
        <p:nvSpPr>
          <p:cNvPr id="53" name="화살표: 원형 52">
            <a:extLst>
              <a:ext uri="{FF2B5EF4-FFF2-40B4-BE49-F238E27FC236}">
                <a16:creationId xmlns:a16="http://schemas.microsoft.com/office/drawing/2014/main" id="{2C2568D4-0749-1EB0-F5A9-E78906EB60A1}"/>
              </a:ext>
            </a:extLst>
          </p:cNvPr>
          <p:cNvSpPr/>
          <p:nvPr/>
        </p:nvSpPr>
        <p:spPr>
          <a:xfrm rot="16200000">
            <a:off x="1681389" y="4219379"/>
            <a:ext cx="459536" cy="794125"/>
          </a:xfrm>
          <a:prstGeom prst="circularArrow">
            <a:avLst>
              <a:gd name="adj1" fmla="val 4303"/>
              <a:gd name="adj2" fmla="val 1357844"/>
              <a:gd name="adj3" fmla="val 20104941"/>
              <a:gd name="adj4" fmla="val 10800000"/>
              <a:gd name="adj5" fmla="val 73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BDB831-AEBC-2BCE-F5FE-FB53E86D8FB4}"/>
              </a:ext>
            </a:extLst>
          </p:cNvPr>
          <p:cNvSpPr txBox="1"/>
          <p:nvPr/>
        </p:nvSpPr>
        <p:spPr>
          <a:xfrm>
            <a:off x="1222075" y="576974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78ECD8-428E-6082-6372-F56C50B636F2}"/>
              </a:ext>
            </a:extLst>
          </p:cNvPr>
          <p:cNvSpPr txBox="1"/>
          <p:nvPr/>
        </p:nvSpPr>
        <p:spPr>
          <a:xfrm>
            <a:off x="1240303" y="314316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2610B-57C3-66AD-8831-859803EDA8C3}"/>
              </a:ext>
            </a:extLst>
          </p:cNvPr>
          <p:cNvSpPr txBox="1"/>
          <p:nvPr/>
        </p:nvSpPr>
        <p:spPr>
          <a:xfrm>
            <a:off x="2547026" y="442824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기억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AB1E20-85FE-C2DF-342F-32C24B45F933}"/>
              </a:ext>
            </a:extLst>
          </p:cNvPr>
          <p:cNvSpPr txBox="1"/>
          <p:nvPr/>
        </p:nvSpPr>
        <p:spPr>
          <a:xfrm>
            <a:off x="8547069" y="428304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E3CE3B-87BC-C1B2-0F4D-94611AC6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138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567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순환 신경망</a:t>
            </a:r>
            <a:r>
              <a:rPr lang="en-US" altLang="ko-KR" sz="3200" dirty="0">
                <a:latin typeface="+mj-ea"/>
                <a:ea typeface="+mj-ea"/>
              </a:rPr>
              <a:t>RNN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38B38-0568-46AC-C3B1-A1DFE5BEA97B}"/>
              </a:ext>
            </a:extLst>
          </p:cNvPr>
          <p:cNvSpPr txBox="1"/>
          <p:nvPr/>
        </p:nvSpPr>
        <p:spPr>
          <a:xfrm>
            <a:off x="231420" y="899595"/>
            <a:ext cx="260520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순환 신경망</a:t>
            </a:r>
            <a:r>
              <a:rPr lang="en-US" altLang="ko-KR" sz="2000" dirty="0">
                <a:latin typeface="+mj-ea"/>
                <a:ea typeface="+mj-ea"/>
              </a:rPr>
              <a:t>(RNN)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BC585-87E9-5EDE-87AA-2E4850D29B5E}"/>
              </a:ext>
            </a:extLst>
          </p:cNvPr>
          <p:cNvSpPr txBox="1"/>
          <p:nvPr/>
        </p:nvSpPr>
        <p:spPr>
          <a:xfrm>
            <a:off x="492380" y="1524265"/>
            <a:ext cx="8573181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일대일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순환이 없기 때문에 </a:t>
            </a:r>
            <a:r>
              <a:rPr lang="en-US" altLang="ko-KR" sz="1400" dirty="0">
                <a:latin typeface="+mn-ea"/>
              </a:rPr>
              <a:t>RNN</a:t>
            </a:r>
            <a:r>
              <a:rPr lang="ko-KR" altLang="en-US" sz="1400" dirty="0">
                <a:latin typeface="+mn-ea"/>
              </a:rPr>
              <a:t>이라고 말하기 어려우며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순방향 네트워크가 대표적 사례임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일대다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입력이 하나이고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출력이 다수인 구조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이미지를 입력해서 이미지에 대한 설명을 문장으로 출력하는 이미지 캡션이 대표적 사례임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다대일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입력이 다수이고 출력이 하나인 구조로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문장을 입력해서 긍정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부정을 출력하는 감성 분석기에 사용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A55DAF-2AEE-7E2F-C021-56FAEDC2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67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567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순환 신경망</a:t>
            </a:r>
            <a:r>
              <a:rPr lang="en-US" altLang="ko-KR" sz="3200" dirty="0">
                <a:latin typeface="+mj-ea"/>
                <a:ea typeface="+mj-ea"/>
              </a:rPr>
              <a:t>RNN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38B38-0568-46AC-C3B1-A1DFE5BEA97B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다대일 모델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BC585-87E9-5EDE-87AA-2E4850D29B5E}"/>
              </a:ext>
            </a:extLst>
          </p:cNvPr>
          <p:cNvSpPr txBox="1"/>
          <p:nvPr/>
        </p:nvSpPr>
        <p:spPr>
          <a:xfrm>
            <a:off x="492380" y="1524265"/>
            <a:ext cx="4528804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다대일에 대한 모델은 </a:t>
            </a:r>
            <a:r>
              <a:rPr lang="ko-KR" altLang="en-US" sz="1400" dirty="0" err="1">
                <a:latin typeface="+mn-ea"/>
              </a:rPr>
              <a:t>파이토치에서</a:t>
            </a:r>
            <a:r>
              <a:rPr lang="ko-KR" altLang="en-US" sz="1400" dirty="0">
                <a:latin typeface="+mn-ea"/>
              </a:rPr>
              <a:t> 다음과 같이 구현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5135E9-5A8F-8C1F-6C92-4EA843B8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79" y="1942063"/>
            <a:ext cx="6083943" cy="1169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7E5104-21D5-8690-0BF7-82ED594117C6}"/>
              </a:ext>
            </a:extLst>
          </p:cNvPr>
          <p:cNvSpPr txBox="1"/>
          <p:nvPr/>
        </p:nvSpPr>
        <p:spPr>
          <a:xfrm>
            <a:off x="492379" y="3008460"/>
            <a:ext cx="9528571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코드를 구조화 하면 다음 그림과 같음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하지만 코드는 입력과 출력 사이에 하나의 </a:t>
            </a:r>
            <a:r>
              <a:rPr lang="en-US" altLang="ko-KR" sz="1400" dirty="0">
                <a:latin typeface="+mn-ea"/>
              </a:rPr>
              <a:t>RNN</a:t>
            </a:r>
            <a:r>
              <a:rPr lang="ko-KR" altLang="en-US" sz="1400" dirty="0">
                <a:latin typeface="+mn-ea"/>
              </a:rPr>
              <a:t>셀 만 가지고 있는 것에 주의해야 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E8C9E7-BE78-51EF-24EF-581F172FF900}"/>
              </a:ext>
            </a:extLst>
          </p:cNvPr>
          <p:cNvGrpSpPr/>
          <p:nvPr/>
        </p:nvGrpSpPr>
        <p:grpSpPr>
          <a:xfrm>
            <a:off x="1335315" y="3434933"/>
            <a:ext cx="8391928" cy="2959968"/>
            <a:chOff x="1335315" y="3500249"/>
            <a:chExt cx="8391928" cy="295996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CF12720-8089-0F42-09A2-E2F5E260EE8F}"/>
                </a:ext>
              </a:extLst>
            </p:cNvPr>
            <p:cNvGrpSpPr/>
            <p:nvPr/>
          </p:nvGrpSpPr>
          <p:grpSpPr>
            <a:xfrm>
              <a:off x="1335315" y="4507368"/>
              <a:ext cx="8391928" cy="914400"/>
              <a:chOff x="1335315" y="4570506"/>
              <a:chExt cx="8391928" cy="91440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F8F02FA2-1BA2-B641-0B40-49348280B03E}"/>
                  </a:ext>
                </a:extLst>
              </p:cNvPr>
              <p:cNvSpPr/>
              <p:nvPr/>
            </p:nvSpPr>
            <p:spPr>
              <a:xfrm>
                <a:off x="1335315" y="4570506"/>
                <a:ext cx="2090086" cy="9144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RNN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셀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(1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단계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,time step)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E23EDC0E-1AF1-326E-BDBC-A1113E9C33D5}"/>
                  </a:ext>
                </a:extLst>
              </p:cNvPr>
              <p:cNvSpPr/>
              <p:nvPr/>
            </p:nvSpPr>
            <p:spPr>
              <a:xfrm>
                <a:off x="4486236" y="4570506"/>
                <a:ext cx="2090086" cy="9144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RNN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셀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(2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단계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,time step)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CAB6887-BAC2-2167-7A4B-7ABBDA950082}"/>
                  </a:ext>
                </a:extLst>
              </p:cNvPr>
              <p:cNvSpPr/>
              <p:nvPr/>
            </p:nvSpPr>
            <p:spPr>
              <a:xfrm>
                <a:off x="7637157" y="4570506"/>
                <a:ext cx="2090086" cy="9144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RNN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셀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(3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단계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,time step)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F95F86B9-40EC-73E3-420B-5F34FC1CB39D}"/>
                  </a:ext>
                </a:extLst>
              </p:cNvPr>
              <p:cNvCxnSpPr>
                <a:stCxn id="8" idx="3"/>
                <a:endCxn id="11" idx="1"/>
              </p:cNvCxnSpPr>
              <p:nvPr/>
            </p:nvCxnSpPr>
            <p:spPr>
              <a:xfrm>
                <a:off x="3425401" y="5027706"/>
                <a:ext cx="10608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25F27B82-281B-A1EE-A47B-2D9D44723438}"/>
                  </a:ext>
                </a:extLst>
              </p:cNvPr>
              <p:cNvCxnSpPr>
                <a:stCxn id="11" idx="3"/>
                <a:endCxn id="12" idx="1"/>
              </p:cNvCxnSpPr>
              <p:nvPr/>
            </p:nvCxnSpPr>
            <p:spPr>
              <a:xfrm>
                <a:off x="6576322" y="5027706"/>
                <a:ext cx="10608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975209-AC08-437A-B862-4A0D11463745}"/>
                </a:ext>
              </a:extLst>
            </p:cNvPr>
            <p:cNvSpPr/>
            <p:nvPr/>
          </p:nvSpPr>
          <p:spPr>
            <a:xfrm>
              <a:off x="8322200" y="3500249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9E4D716-DF8F-829B-94FB-F16E3AA2D044}"/>
                </a:ext>
              </a:extLst>
            </p:cNvPr>
            <p:cNvSpPr/>
            <p:nvPr/>
          </p:nvSpPr>
          <p:spPr>
            <a:xfrm>
              <a:off x="8322200" y="574021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76234C8-9342-DDE9-02AB-9746C3473C86}"/>
                </a:ext>
              </a:extLst>
            </p:cNvPr>
            <p:cNvSpPr/>
            <p:nvPr/>
          </p:nvSpPr>
          <p:spPr>
            <a:xfrm>
              <a:off x="5171279" y="574021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2B5CCB9-EDBE-74BD-1FAD-2FB1C5D699E1}"/>
                </a:ext>
              </a:extLst>
            </p:cNvPr>
            <p:cNvSpPr/>
            <p:nvPr/>
          </p:nvSpPr>
          <p:spPr>
            <a:xfrm>
              <a:off x="2020358" y="574021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A39DB4C-3E42-6726-82C1-F4B26A82E24F}"/>
                </a:ext>
              </a:extLst>
            </p:cNvPr>
            <p:cNvCxnSpPr>
              <a:stCxn id="19" idx="0"/>
              <a:endCxn id="12" idx="2"/>
            </p:cNvCxnSpPr>
            <p:nvPr/>
          </p:nvCxnSpPr>
          <p:spPr>
            <a:xfrm flipV="1">
              <a:off x="8682200" y="5421768"/>
              <a:ext cx="0" cy="318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17B062C-B943-257F-5D03-895B9266FB6D}"/>
                </a:ext>
              </a:extLst>
            </p:cNvPr>
            <p:cNvCxnSpPr>
              <a:stCxn id="21" idx="0"/>
              <a:endCxn id="11" idx="2"/>
            </p:cNvCxnSpPr>
            <p:nvPr/>
          </p:nvCxnSpPr>
          <p:spPr>
            <a:xfrm flipV="1">
              <a:off x="5531279" y="5421768"/>
              <a:ext cx="0" cy="318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40B09FB-E4F9-B972-61AE-17682644DD13}"/>
                </a:ext>
              </a:extLst>
            </p:cNvPr>
            <p:cNvCxnSpPr>
              <a:stCxn id="22" idx="0"/>
              <a:endCxn id="8" idx="2"/>
            </p:cNvCxnSpPr>
            <p:nvPr/>
          </p:nvCxnSpPr>
          <p:spPr>
            <a:xfrm flipV="1">
              <a:off x="2380358" y="5421768"/>
              <a:ext cx="0" cy="318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3BACA1A-0E11-D354-D11B-5EBAC3A873AB}"/>
                </a:ext>
              </a:extLst>
            </p:cNvPr>
            <p:cNvCxnSpPr>
              <a:stCxn id="12" idx="0"/>
              <a:endCxn id="17" idx="4"/>
            </p:cNvCxnSpPr>
            <p:nvPr/>
          </p:nvCxnSpPr>
          <p:spPr>
            <a:xfrm flipV="1">
              <a:off x="8682200" y="4220249"/>
              <a:ext cx="0" cy="2871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B374AA-0349-DE34-154A-027ED976224D}"/>
                </a:ext>
              </a:extLst>
            </p:cNvPr>
            <p:cNvSpPr txBox="1"/>
            <p:nvPr/>
          </p:nvSpPr>
          <p:spPr>
            <a:xfrm>
              <a:off x="3743537" y="496456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h1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ABD49C-2D4F-366C-8430-8E46958610D7}"/>
                </a:ext>
              </a:extLst>
            </p:cNvPr>
            <p:cNvSpPr txBox="1"/>
            <p:nvPr/>
          </p:nvSpPr>
          <p:spPr>
            <a:xfrm>
              <a:off x="6898990" y="496456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h2</a:t>
              </a:r>
              <a:endParaRPr lang="ko-KR" altLang="en-US" dirty="0"/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DACC880-12FB-94A2-227B-4B0F4368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516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567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순환 신경망</a:t>
            </a:r>
            <a:r>
              <a:rPr lang="en-US" altLang="ko-KR" sz="3200" dirty="0">
                <a:latin typeface="+mj-ea"/>
                <a:ea typeface="+mj-ea"/>
              </a:rPr>
              <a:t>RNN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E4D716-DF8F-829B-94FB-F16E3AA2D044}"/>
              </a:ext>
            </a:extLst>
          </p:cNvPr>
          <p:cNvSpPr/>
          <p:nvPr/>
        </p:nvSpPr>
        <p:spPr>
          <a:xfrm>
            <a:off x="8322200" y="5595075"/>
            <a:ext cx="720000" cy="7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76234C8-9342-DDE9-02AB-9746C3473C86}"/>
              </a:ext>
            </a:extLst>
          </p:cNvPr>
          <p:cNvSpPr/>
          <p:nvPr/>
        </p:nvSpPr>
        <p:spPr>
          <a:xfrm>
            <a:off x="5171279" y="5595075"/>
            <a:ext cx="720000" cy="7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2B5CCB9-EDBE-74BD-1FAD-2FB1C5D699E1}"/>
              </a:ext>
            </a:extLst>
          </p:cNvPr>
          <p:cNvSpPr/>
          <p:nvPr/>
        </p:nvSpPr>
        <p:spPr>
          <a:xfrm>
            <a:off x="2020358" y="5595075"/>
            <a:ext cx="720000" cy="7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A39DB4C-3E42-6726-82C1-F4B26A82E24F}"/>
              </a:ext>
            </a:extLst>
          </p:cNvPr>
          <p:cNvCxnSpPr>
            <a:cxnSpLocks/>
            <a:stCxn id="19" idx="0"/>
            <a:endCxn id="12" idx="2"/>
          </p:cNvCxnSpPr>
          <p:nvPr/>
        </p:nvCxnSpPr>
        <p:spPr>
          <a:xfrm flipV="1">
            <a:off x="8682200" y="5276626"/>
            <a:ext cx="0" cy="318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17B062C-B943-257F-5D03-895B9266FB6D}"/>
              </a:ext>
            </a:extLst>
          </p:cNvPr>
          <p:cNvCxnSpPr>
            <a:stCxn id="21" idx="0"/>
            <a:endCxn id="11" idx="2"/>
          </p:cNvCxnSpPr>
          <p:nvPr/>
        </p:nvCxnSpPr>
        <p:spPr>
          <a:xfrm flipV="1">
            <a:off x="5531279" y="5276626"/>
            <a:ext cx="0" cy="318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40B09FB-E4F9-B972-61AE-17682644DD13}"/>
              </a:ext>
            </a:extLst>
          </p:cNvPr>
          <p:cNvCxnSpPr>
            <a:stCxn id="22" idx="0"/>
            <a:endCxn id="8" idx="2"/>
          </p:cNvCxnSpPr>
          <p:nvPr/>
        </p:nvCxnSpPr>
        <p:spPr>
          <a:xfrm flipV="1">
            <a:off x="2380358" y="5276626"/>
            <a:ext cx="0" cy="318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8F02FA2-1BA2-B641-0B40-49348280B03E}"/>
              </a:ext>
            </a:extLst>
          </p:cNvPr>
          <p:cNvSpPr/>
          <p:nvPr/>
        </p:nvSpPr>
        <p:spPr>
          <a:xfrm>
            <a:off x="1335315" y="4362226"/>
            <a:ext cx="209008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RNN </a:t>
            </a:r>
            <a:r>
              <a:rPr lang="ko-KR" altLang="en-US" dirty="0">
                <a:solidFill>
                  <a:schemeClr val="tx1"/>
                </a:solidFill>
              </a:rPr>
              <a:t>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  <a:r>
              <a:rPr lang="en-US" altLang="ko-KR" dirty="0">
                <a:solidFill>
                  <a:schemeClr val="tx1"/>
                </a:solidFill>
              </a:rPr>
              <a:t>,time step)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3EDC0E-1AF1-326E-BDBC-A1113E9C33D5}"/>
              </a:ext>
            </a:extLst>
          </p:cNvPr>
          <p:cNvSpPr/>
          <p:nvPr/>
        </p:nvSpPr>
        <p:spPr>
          <a:xfrm>
            <a:off x="4486236" y="4362226"/>
            <a:ext cx="209008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RNN </a:t>
            </a:r>
            <a:r>
              <a:rPr lang="ko-KR" altLang="en-US" dirty="0">
                <a:solidFill>
                  <a:schemeClr val="tx1"/>
                </a:solidFill>
              </a:rPr>
              <a:t>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  <a:r>
              <a:rPr lang="en-US" altLang="ko-KR" dirty="0">
                <a:solidFill>
                  <a:schemeClr val="tx1"/>
                </a:solidFill>
              </a:rPr>
              <a:t>,time step)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AB6887-BAC2-2167-7A4B-7ABBDA950082}"/>
              </a:ext>
            </a:extLst>
          </p:cNvPr>
          <p:cNvSpPr/>
          <p:nvPr/>
        </p:nvSpPr>
        <p:spPr>
          <a:xfrm>
            <a:off x="7637157" y="4362226"/>
            <a:ext cx="209008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RNN </a:t>
            </a:r>
            <a:r>
              <a:rPr lang="ko-KR" altLang="en-US" dirty="0">
                <a:solidFill>
                  <a:schemeClr val="tx1"/>
                </a:solidFill>
              </a:rPr>
              <a:t>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  <a:r>
              <a:rPr lang="en-US" altLang="ko-KR" dirty="0">
                <a:solidFill>
                  <a:schemeClr val="tx1"/>
                </a:solidFill>
              </a:rPr>
              <a:t>,time step)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95F86B9-40EC-73E3-420B-5F34FC1CB39D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3425401" y="4819426"/>
            <a:ext cx="1060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5F27B82-281B-A1EE-A47B-2D9D4472343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576322" y="4819426"/>
            <a:ext cx="1060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B374AA-0349-DE34-154A-027ED976224D}"/>
              </a:ext>
            </a:extLst>
          </p:cNvPr>
          <p:cNvSpPr txBox="1"/>
          <p:nvPr/>
        </p:nvSpPr>
        <p:spPr>
          <a:xfrm>
            <a:off x="3743537" y="48194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ABD49C-2D4F-366C-8430-8E46958610D7}"/>
              </a:ext>
            </a:extLst>
          </p:cNvPr>
          <p:cNvSpPr txBox="1"/>
          <p:nvPr/>
        </p:nvSpPr>
        <p:spPr>
          <a:xfrm>
            <a:off x="6898990" y="48194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h2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EE49EB3-F66C-613C-1633-B338C1D5358B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82200" y="4043777"/>
            <a:ext cx="0" cy="318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F096A15-761D-51F1-8C45-739B875913CC}"/>
              </a:ext>
            </a:extLst>
          </p:cNvPr>
          <p:cNvCxnSpPr>
            <a:endCxn id="10" idx="2"/>
          </p:cNvCxnSpPr>
          <p:nvPr/>
        </p:nvCxnSpPr>
        <p:spPr>
          <a:xfrm flipV="1">
            <a:off x="5531279" y="4043777"/>
            <a:ext cx="0" cy="318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5CCAB58-BE9C-8ACC-7554-E0F193C043CB}"/>
              </a:ext>
            </a:extLst>
          </p:cNvPr>
          <p:cNvCxnSpPr>
            <a:endCxn id="9" idx="2"/>
          </p:cNvCxnSpPr>
          <p:nvPr/>
        </p:nvCxnSpPr>
        <p:spPr>
          <a:xfrm flipV="1">
            <a:off x="2380358" y="4043777"/>
            <a:ext cx="0" cy="318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CBB3DD-6D1C-AA5A-6DF6-23170C8E6F57}"/>
              </a:ext>
            </a:extLst>
          </p:cNvPr>
          <p:cNvSpPr/>
          <p:nvPr/>
        </p:nvSpPr>
        <p:spPr>
          <a:xfrm>
            <a:off x="1335315" y="3129377"/>
            <a:ext cx="209008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RNN </a:t>
            </a:r>
            <a:r>
              <a:rPr lang="ko-KR" altLang="en-US" dirty="0">
                <a:solidFill>
                  <a:schemeClr val="tx1"/>
                </a:solidFill>
              </a:rPr>
              <a:t>셀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  <a:r>
              <a:rPr lang="en-US" altLang="ko-KR" dirty="0">
                <a:solidFill>
                  <a:schemeClr val="tx1"/>
                </a:solidFill>
              </a:rPr>
              <a:t>,time step)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5F56C1-E408-945E-9506-DA25AC85094E}"/>
              </a:ext>
            </a:extLst>
          </p:cNvPr>
          <p:cNvSpPr/>
          <p:nvPr/>
        </p:nvSpPr>
        <p:spPr>
          <a:xfrm>
            <a:off x="4486236" y="3129377"/>
            <a:ext cx="209008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RNN </a:t>
            </a:r>
            <a:r>
              <a:rPr lang="ko-KR" altLang="en-US" dirty="0">
                <a:solidFill>
                  <a:schemeClr val="tx1"/>
                </a:solidFill>
              </a:rPr>
              <a:t>셀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  <a:r>
              <a:rPr lang="en-US" altLang="ko-KR" dirty="0">
                <a:solidFill>
                  <a:schemeClr val="tx1"/>
                </a:solidFill>
              </a:rPr>
              <a:t>,time step)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56F59E2-8E14-06F4-2D93-461912ACCFB4}"/>
              </a:ext>
            </a:extLst>
          </p:cNvPr>
          <p:cNvSpPr/>
          <p:nvPr/>
        </p:nvSpPr>
        <p:spPr>
          <a:xfrm>
            <a:off x="7637157" y="3129377"/>
            <a:ext cx="209008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RNN </a:t>
            </a:r>
            <a:r>
              <a:rPr lang="ko-KR" altLang="en-US" dirty="0">
                <a:solidFill>
                  <a:schemeClr val="tx1"/>
                </a:solidFill>
              </a:rPr>
              <a:t>셀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  <a:r>
              <a:rPr lang="en-US" altLang="ko-KR" dirty="0">
                <a:solidFill>
                  <a:schemeClr val="tx1"/>
                </a:solidFill>
              </a:rPr>
              <a:t>,time step)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02530AF-1353-0162-AEFC-D13230318DD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425401" y="3586577"/>
            <a:ext cx="1060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F386DC5-7073-4AC5-B281-8399C9410C08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6576322" y="3586577"/>
            <a:ext cx="1060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DFDBBB-C9ED-A320-1F5E-7D0429E8D19B}"/>
              </a:ext>
            </a:extLst>
          </p:cNvPr>
          <p:cNvSpPr txBox="1"/>
          <p:nvPr/>
        </p:nvSpPr>
        <p:spPr>
          <a:xfrm>
            <a:off x="3743537" y="35865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0F616-B25E-ADC1-FFE1-F963DE2B7DED}"/>
              </a:ext>
            </a:extLst>
          </p:cNvPr>
          <p:cNvSpPr txBox="1"/>
          <p:nvPr/>
        </p:nvSpPr>
        <p:spPr>
          <a:xfrm>
            <a:off x="6898990" y="35865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896762B-B810-887D-1650-A583EB2B8E80}"/>
              </a:ext>
            </a:extLst>
          </p:cNvPr>
          <p:cNvSpPr/>
          <p:nvPr/>
        </p:nvSpPr>
        <p:spPr>
          <a:xfrm>
            <a:off x="8320412" y="1953995"/>
            <a:ext cx="720000" cy="7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1FB10A-E9DD-783E-442C-D7A4EEBEB868}"/>
              </a:ext>
            </a:extLst>
          </p:cNvPr>
          <p:cNvCxnSpPr>
            <a:stCxn id="13" idx="0"/>
            <a:endCxn id="29" idx="4"/>
          </p:cNvCxnSpPr>
          <p:nvPr/>
        </p:nvCxnSpPr>
        <p:spPr>
          <a:xfrm flipH="1" flipV="1">
            <a:off x="8680412" y="2673995"/>
            <a:ext cx="1788" cy="455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E62787-AD47-6F99-5C67-73B9A24A673D}"/>
              </a:ext>
            </a:extLst>
          </p:cNvPr>
          <p:cNvSpPr txBox="1"/>
          <p:nvPr/>
        </p:nvSpPr>
        <p:spPr>
          <a:xfrm>
            <a:off x="231420" y="899595"/>
            <a:ext cx="266771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적층 된 다대일 모델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7C32DE-B73B-0B10-E5AF-B269C6D62361}"/>
              </a:ext>
            </a:extLst>
          </p:cNvPr>
          <p:cNvSpPr txBox="1"/>
          <p:nvPr/>
        </p:nvSpPr>
        <p:spPr>
          <a:xfrm>
            <a:off x="492379" y="1428945"/>
            <a:ext cx="5934638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다대일 구조에 층을 쌓아 올리면 다음과 같이 적층 된 구조를 가질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5D5A2-9162-2E07-7A1F-6FC28E6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145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567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순환 신경망</a:t>
            </a:r>
            <a:r>
              <a:rPr lang="en-US" altLang="ko-KR" sz="3200" dirty="0">
                <a:latin typeface="+mj-ea"/>
                <a:ea typeface="+mj-ea"/>
              </a:rPr>
              <a:t>RNN</a:t>
            </a:r>
            <a:endParaRPr lang="ko-KR" altLang="en-US" sz="3200" dirty="0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B4612B-D396-DAE9-EB5A-6343FC8694F4}"/>
              </a:ext>
            </a:extLst>
          </p:cNvPr>
          <p:cNvGrpSpPr/>
          <p:nvPr/>
        </p:nvGrpSpPr>
        <p:grpSpPr>
          <a:xfrm>
            <a:off x="1588088" y="2751392"/>
            <a:ext cx="8391928" cy="3014194"/>
            <a:chOff x="1400631" y="2680395"/>
            <a:chExt cx="8391928" cy="301419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9E4D716-DF8F-829B-94FB-F16E3AA2D044}"/>
                </a:ext>
              </a:extLst>
            </p:cNvPr>
            <p:cNvSpPr/>
            <p:nvPr/>
          </p:nvSpPr>
          <p:spPr>
            <a:xfrm>
              <a:off x="8387516" y="4974589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76234C8-9342-DDE9-02AB-9746C3473C86}"/>
                </a:ext>
              </a:extLst>
            </p:cNvPr>
            <p:cNvSpPr/>
            <p:nvPr/>
          </p:nvSpPr>
          <p:spPr>
            <a:xfrm>
              <a:off x="5236595" y="4974589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2B5CCB9-EDBE-74BD-1FAD-2FB1C5D699E1}"/>
                </a:ext>
              </a:extLst>
            </p:cNvPr>
            <p:cNvSpPr/>
            <p:nvPr/>
          </p:nvSpPr>
          <p:spPr>
            <a:xfrm>
              <a:off x="2085674" y="4974589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A39DB4C-3E42-6726-82C1-F4B26A82E24F}"/>
                </a:ext>
              </a:extLst>
            </p:cNvPr>
            <p:cNvCxnSpPr>
              <a:cxnSpLocks/>
              <a:stCxn id="19" idx="0"/>
              <a:endCxn id="12" idx="2"/>
            </p:cNvCxnSpPr>
            <p:nvPr/>
          </p:nvCxnSpPr>
          <p:spPr>
            <a:xfrm flipV="1">
              <a:off x="8747516" y="4656140"/>
              <a:ext cx="0" cy="318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17B062C-B943-257F-5D03-895B9266FB6D}"/>
                </a:ext>
              </a:extLst>
            </p:cNvPr>
            <p:cNvCxnSpPr>
              <a:stCxn id="21" idx="0"/>
              <a:endCxn id="11" idx="2"/>
            </p:cNvCxnSpPr>
            <p:nvPr/>
          </p:nvCxnSpPr>
          <p:spPr>
            <a:xfrm flipV="1">
              <a:off x="5596595" y="4656140"/>
              <a:ext cx="0" cy="318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40B09FB-E4F9-B972-61AE-17682644DD13}"/>
                </a:ext>
              </a:extLst>
            </p:cNvPr>
            <p:cNvCxnSpPr>
              <a:stCxn id="22" idx="0"/>
              <a:endCxn id="8" idx="2"/>
            </p:cNvCxnSpPr>
            <p:nvPr/>
          </p:nvCxnSpPr>
          <p:spPr>
            <a:xfrm flipV="1">
              <a:off x="2445674" y="4656140"/>
              <a:ext cx="0" cy="318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8F02FA2-1BA2-B641-0B40-49348280B03E}"/>
                </a:ext>
              </a:extLst>
            </p:cNvPr>
            <p:cNvSpPr/>
            <p:nvPr/>
          </p:nvSpPr>
          <p:spPr>
            <a:xfrm>
              <a:off x="1400631" y="3741740"/>
              <a:ext cx="2090086" cy="9144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RNN </a:t>
              </a:r>
              <a:r>
                <a:rPr lang="ko-KR" altLang="en-US" dirty="0">
                  <a:solidFill>
                    <a:schemeClr val="tx1"/>
                  </a:solidFill>
                </a:rPr>
                <a:t>셀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(1</a:t>
              </a:r>
              <a:r>
                <a:rPr lang="ko-KR" altLang="en-US" dirty="0">
                  <a:solidFill>
                    <a:schemeClr val="tx1"/>
                  </a:solidFill>
                </a:rPr>
                <a:t>단계</a:t>
              </a:r>
              <a:r>
                <a:rPr lang="en-US" altLang="ko-KR" dirty="0">
                  <a:solidFill>
                    <a:schemeClr val="tx1"/>
                  </a:solidFill>
                </a:rPr>
                <a:t>,time step)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23EDC0E-1AF1-326E-BDBC-A1113E9C33D5}"/>
                </a:ext>
              </a:extLst>
            </p:cNvPr>
            <p:cNvSpPr/>
            <p:nvPr/>
          </p:nvSpPr>
          <p:spPr>
            <a:xfrm>
              <a:off x="4551552" y="3741740"/>
              <a:ext cx="2090086" cy="9144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RNN </a:t>
              </a:r>
              <a:r>
                <a:rPr lang="ko-KR" altLang="en-US" dirty="0">
                  <a:solidFill>
                    <a:schemeClr val="tx1"/>
                  </a:solidFill>
                </a:rPr>
                <a:t>셀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(2</a:t>
              </a:r>
              <a:r>
                <a:rPr lang="ko-KR" altLang="en-US" dirty="0">
                  <a:solidFill>
                    <a:schemeClr val="tx1"/>
                  </a:solidFill>
                </a:rPr>
                <a:t>단계</a:t>
              </a:r>
              <a:r>
                <a:rPr lang="en-US" altLang="ko-KR" dirty="0">
                  <a:solidFill>
                    <a:schemeClr val="tx1"/>
                  </a:solidFill>
                </a:rPr>
                <a:t>,time step)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CAB6887-BAC2-2167-7A4B-7ABBDA950082}"/>
                </a:ext>
              </a:extLst>
            </p:cNvPr>
            <p:cNvSpPr/>
            <p:nvPr/>
          </p:nvSpPr>
          <p:spPr>
            <a:xfrm>
              <a:off x="7702473" y="3741740"/>
              <a:ext cx="2090086" cy="9144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RNN </a:t>
              </a:r>
              <a:r>
                <a:rPr lang="ko-KR" altLang="en-US" dirty="0">
                  <a:solidFill>
                    <a:schemeClr val="tx1"/>
                  </a:solidFill>
                </a:rPr>
                <a:t>셀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(3</a:t>
              </a:r>
              <a:r>
                <a:rPr lang="ko-KR" altLang="en-US" dirty="0">
                  <a:solidFill>
                    <a:schemeClr val="tx1"/>
                  </a:solidFill>
                </a:rPr>
                <a:t>단계</a:t>
              </a:r>
              <a:r>
                <a:rPr lang="en-US" altLang="ko-KR" dirty="0">
                  <a:solidFill>
                    <a:schemeClr val="tx1"/>
                  </a:solidFill>
                </a:rPr>
                <a:t>,time step)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95F86B9-40EC-73E3-420B-5F34FC1CB39D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3490717" y="4198940"/>
              <a:ext cx="10608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5F27B82-281B-A1EE-A47B-2D9D44723438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6641638" y="4198940"/>
              <a:ext cx="10608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B374AA-0349-DE34-154A-027ED976224D}"/>
                </a:ext>
              </a:extLst>
            </p:cNvPr>
            <p:cNvSpPr txBox="1"/>
            <p:nvPr/>
          </p:nvSpPr>
          <p:spPr>
            <a:xfrm>
              <a:off x="3808853" y="41989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h1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ABD49C-2D4F-366C-8430-8E46958610D7}"/>
                </a:ext>
              </a:extLst>
            </p:cNvPr>
            <p:cNvSpPr txBox="1"/>
            <p:nvPr/>
          </p:nvSpPr>
          <p:spPr>
            <a:xfrm>
              <a:off x="6964306" y="41989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h2</a:t>
              </a:r>
              <a:endParaRPr lang="ko-KR" altLang="en-US" dirty="0"/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4EE49EB3-F66C-613C-1633-B338C1D53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7516" y="3423291"/>
              <a:ext cx="0" cy="318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6F096A15-761D-51F1-8C45-739B87591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6595" y="3423291"/>
              <a:ext cx="0" cy="318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45CCAB58-BE9C-8ACC-7554-E0F193C04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674" y="3423291"/>
              <a:ext cx="0" cy="318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96762B-B810-887D-1650-A583EB2B8E80}"/>
                </a:ext>
              </a:extLst>
            </p:cNvPr>
            <p:cNvSpPr/>
            <p:nvPr/>
          </p:nvSpPr>
          <p:spPr>
            <a:xfrm>
              <a:off x="8387516" y="2703291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y3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846E64B-0F64-3CF4-AFB0-6B699B1AF26C}"/>
                </a:ext>
              </a:extLst>
            </p:cNvPr>
            <p:cNvSpPr/>
            <p:nvPr/>
          </p:nvSpPr>
          <p:spPr>
            <a:xfrm>
              <a:off x="5236595" y="268549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y2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92D50CB-D9ED-5D92-AA7C-660E114D8C62}"/>
                </a:ext>
              </a:extLst>
            </p:cNvPr>
            <p:cNvSpPr/>
            <p:nvPr/>
          </p:nvSpPr>
          <p:spPr>
            <a:xfrm>
              <a:off x="2085674" y="2680395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y1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2938B38-0568-46AC-C3B1-A1DFE5BEA97B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다대다 모델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E5104-21D5-8690-0BF7-82ED594117C6}"/>
              </a:ext>
            </a:extLst>
          </p:cNvPr>
          <p:cNvSpPr txBox="1"/>
          <p:nvPr/>
        </p:nvSpPr>
        <p:spPr>
          <a:xfrm>
            <a:off x="492379" y="1428945"/>
            <a:ext cx="10626627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입력과 출력이 다수인 구조로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언어를 번역하는 자동 번역기 등이 대표적 사례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텐서플로에서는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keras.layers.SimpleRNN</a:t>
            </a:r>
            <a:r>
              <a:rPr lang="en-US" altLang="ko-KR" sz="1400" dirty="0">
                <a:latin typeface="+mn-ea"/>
              </a:rPr>
              <a:t>(100, </a:t>
            </a:r>
            <a:r>
              <a:rPr lang="en-US" altLang="ko-KR" sz="1400" dirty="0" err="1">
                <a:highlight>
                  <a:srgbClr val="FFFF00"/>
                </a:highlight>
                <a:latin typeface="+mn-ea"/>
              </a:rPr>
              <a:t>return_sequences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=True</a:t>
            </a:r>
            <a:r>
              <a:rPr lang="en-US" altLang="ko-KR" sz="1400" dirty="0">
                <a:latin typeface="+mn-ea"/>
              </a:rPr>
              <a:t>, name=‘RNN’) </a:t>
            </a:r>
            <a:r>
              <a:rPr lang="ko-KR" altLang="en-US" sz="1400" dirty="0">
                <a:latin typeface="+mn-ea"/>
              </a:rPr>
              <a:t>처럼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시퀀스를 리턴 하도록 쉽게 구현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파이토치는</a:t>
            </a:r>
            <a:r>
              <a:rPr lang="ko-KR" altLang="en-US" sz="1400" dirty="0">
                <a:latin typeface="+mn-ea"/>
              </a:rPr>
              <a:t> 문장 번역에서 많이 사용되는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시퀀스</a:t>
            </a:r>
            <a:r>
              <a:rPr lang="en-US" altLang="ko-KR" sz="1400" dirty="0">
                <a:solidFill>
                  <a:schemeClr val="accent4"/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투</a:t>
            </a:r>
            <a:r>
              <a:rPr lang="en-US" altLang="ko-KR" sz="1400" dirty="0">
                <a:solidFill>
                  <a:schemeClr val="accent4"/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시퀀스</a:t>
            </a:r>
            <a:r>
              <a:rPr lang="ko-KR" altLang="en-US" sz="1400" dirty="0">
                <a:latin typeface="+mn-ea"/>
              </a:rPr>
              <a:t>를 이용하는 방식으로 사용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2752285-0992-7472-9D9C-795411DE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6128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567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순환 신경망</a:t>
            </a:r>
            <a:r>
              <a:rPr lang="en-US" altLang="ko-KR" sz="3200" dirty="0">
                <a:latin typeface="+mj-ea"/>
                <a:ea typeface="+mj-ea"/>
              </a:rPr>
              <a:t>RNN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38B38-0568-46AC-C3B1-A1DFE5BEA97B}"/>
              </a:ext>
            </a:extLst>
          </p:cNvPr>
          <p:cNvSpPr txBox="1"/>
          <p:nvPr/>
        </p:nvSpPr>
        <p:spPr>
          <a:xfrm>
            <a:off x="231420" y="899595"/>
            <a:ext cx="20553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동기화 다대다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E5104-21D5-8690-0BF7-82ED594117C6}"/>
              </a:ext>
            </a:extLst>
          </p:cNvPr>
          <p:cNvSpPr txBox="1"/>
          <p:nvPr/>
        </p:nvSpPr>
        <p:spPr>
          <a:xfrm>
            <a:off x="492379" y="1428945"/>
            <a:ext cx="11461792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다대다의 유형처럼 입력과 출력이 다수인 구조임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문장에서 다음에 나올 단어를 예측하는 언어 모델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즉 프레임 수준의 비디오 분류가 대표적 사례임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D5F1B8-2E02-A869-D7BA-7DF245B2B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78" y="2012603"/>
            <a:ext cx="8768443" cy="424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180797-8A9F-1B92-83AC-9ABD9AD0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6880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567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순환 신경망</a:t>
            </a:r>
            <a:r>
              <a:rPr lang="en-US" altLang="ko-KR" sz="3200" dirty="0">
                <a:latin typeface="+mj-ea"/>
                <a:ea typeface="+mj-ea"/>
              </a:rPr>
              <a:t>RNN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38B38-0568-46AC-C3B1-A1DFE5BEA97B}"/>
              </a:ext>
            </a:extLst>
          </p:cNvPr>
          <p:cNvSpPr txBox="1"/>
          <p:nvPr/>
        </p:nvSpPr>
        <p:spPr>
          <a:xfrm>
            <a:off x="231420" y="899595"/>
            <a:ext cx="221887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계층과 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E5104-21D5-8690-0BF7-82ED594117C6}"/>
              </a:ext>
            </a:extLst>
          </p:cNvPr>
          <p:cNvSpPr txBox="1"/>
          <p:nvPr/>
        </p:nvSpPr>
        <p:spPr>
          <a:xfrm>
            <a:off x="492379" y="1428945"/>
            <a:ext cx="8225329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RNN</a:t>
            </a:r>
            <a:r>
              <a:rPr lang="ko-KR" altLang="en-US" sz="1400" dirty="0">
                <a:latin typeface="+mn-ea"/>
              </a:rPr>
              <a:t>을 구성하는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RNN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계층</a:t>
            </a:r>
            <a:r>
              <a:rPr lang="en-US" altLang="ko-KR" sz="1400" baseline="30000" dirty="0">
                <a:highlight>
                  <a:srgbClr val="FFFF00"/>
                </a:highlight>
                <a:latin typeface="+mn-ea"/>
              </a:rPr>
              <a:t>layer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RNN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셀</a:t>
            </a:r>
            <a:r>
              <a:rPr lang="en-US" altLang="ko-KR" sz="1400" baseline="30000" dirty="0">
                <a:highlight>
                  <a:srgbClr val="FFFF00"/>
                </a:highlight>
                <a:latin typeface="+mn-ea"/>
              </a:rPr>
              <a:t>cell</a:t>
            </a:r>
            <a:r>
              <a:rPr lang="ko-KR" altLang="en-US" sz="1400" dirty="0">
                <a:latin typeface="+mn-ea"/>
              </a:rPr>
              <a:t>을 살펴봄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RNN</a:t>
            </a:r>
            <a:r>
              <a:rPr lang="ko-KR" altLang="en-US" sz="1400" dirty="0">
                <a:latin typeface="+mn-ea"/>
              </a:rPr>
              <a:t>은 내장된 계층 뿐만 아니라 셀 레벨의 </a:t>
            </a:r>
            <a:r>
              <a:rPr lang="en-US" altLang="ko-KR" sz="1400" dirty="0">
                <a:latin typeface="+mn-ea"/>
              </a:rPr>
              <a:t>API</a:t>
            </a:r>
            <a:r>
              <a:rPr lang="ko-KR" altLang="en-US" sz="1400" dirty="0">
                <a:latin typeface="+mn-ea"/>
              </a:rPr>
              <a:t>도 제공함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RNN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계층</a:t>
            </a:r>
            <a:r>
              <a:rPr lang="ko-KR" altLang="en-US" sz="1400" dirty="0">
                <a:latin typeface="+mn-ea"/>
              </a:rPr>
              <a:t>이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입력된 배치 순서대로 모두 처리하는 것</a:t>
            </a:r>
            <a:r>
              <a:rPr lang="ko-KR" altLang="en-US" sz="1400" dirty="0">
                <a:latin typeface="+mn-ea"/>
              </a:rPr>
              <a:t>과 다르게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RNN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셀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오직 하나의 단계만 처리함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RNN </a:t>
            </a:r>
            <a:r>
              <a:rPr lang="ko-KR" altLang="en-US" sz="1400" dirty="0">
                <a:latin typeface="+mn-ea"/>
              </a:rPr>
              <a:t>셀은 </a:t>
            </a:r>
            <a:r>
              <a:rPr lang="en-US" altLang="ko-KR" sz="1400" dirty="0">
                <a:latin typeface="+mn-ea"/>
              </a:rPr>
              <a:t>RNN </a:t>
            </a:r>
            <a:r>
              <a:rPr lang="ko-KR" altLang="en-US" sz="1400" dirty="0">
                <a:latin typeface="+mn-ea"/>
              </a:rPr>
              <a:t>계층의 </a:t>
            </a:r>
            <a:r>
              <a:rPr lang="en-US" altLang="ko-KR" sz="1400" dirty="0">
                <a:solidFill>
                  <a:schemeClr val="accent4"/>
                </a:solidFill>
                <a:latin typeface="+mn-ea"/>
              </a:rPr>
              <a:t>for loop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구문을 갖는 구조</a:t>
            </a:r>
            <a:r>
              <a:rPr lang="ko-KR" altLang="en-US" sz="1400" dirty="0">
                <a:latin typeface="+mn-ea"/>
              </a:rPr>
              <a:t>라고 할 수 있음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9B536BCD-1C80-A560-FED4-01A5604EA434}"/>
              </a:ext>
            </a:extLst>
          </p:cNvPr>
          <p:cNvGrpSpPr/>
          <p:nvPr/>
        </p:nvGrpSpPr>
        <p:grpSpPr>
          <a:xfrm>
            <a:off x="890089" y="2863216"/>
            <a:ext cx="9934728" cy="2916248"/>
            <a:chOff x="492379" y="2829349"/>
            <a:chExt cx="9934728" cy="2916248"/>
          </a:xfrm>
        </p:grpSpPr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ACD3C81D-FBCF-87CD-7B64-D956CAC58C7C}"/>
                </a:ext>
              </a:extLst>
            </p:cNvPr>
            <p:cNvSpPr/>
            <p:nvPr/>
          </p:nvSpPr>
          <p:spPr>
            <a:xfrm>
              <a:off x="492379" y="3612734"/>
              <a:ext cx="9934728" cy="13760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A72DC7B-623D-E8E7-9A58-1AE96400BE38}"/>
                </a:ext>
              </a:extLst>
            </p:cNvPr>
            <p:cNvSpPr/>
            <p:nvPr/>
          </p:nvSpPr>
          <p:spPr>
            <a:xfrm>
              <a:off x="3907077" y="3856120"/>
              <a:ext cx="1784556" cy="87292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27B15DD-DFA1-1957-3178-893123EE618E}"/>
                </a:ext>
              </a:extLst>
            </p:cNvPr>
            <p:cNvSpPr/>
            <p:nvPr/>
          </p:nvSpPr>
          <p:spPr>
            <a:xfrm>
              <a:off x="1340858" y="3856120"/>
              <a:ext cx="1784556" cy="87292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2EEC533-1EDE-ED66-C02A-7BD942EC7613}"/>
                </a:ext>
              </a:extLst>
            </p:cNvPr>
            <p:cNvSpPr/>
            <p:nvPr/>
          </p:nvSpPr>
          <p:spPr>
            <a:xfrm>
              <a:off x="1963136" y="2829349"/>
              <a:ext cx="540000" cy="54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y</a:t>
              </a:r>
              <a:r>
                <a:rPr lang="en-US" altLang="ko-KR" sz="1400" baseline="-25000" dirty="0">
                  <a:solidFill>
                    <a:schemeClr val="tx1"/>
                  </a:solidFill>
                </a:rPr>
                <a:t>1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160FDE5-AEEF-8089-DACF-464DFB549F5A}"/>
                </a:ext>
              </a:extLst>
            </p:cNvPr>
            <p:cNvSpPr/>
            <p:nvPr/>
          </p:nvSpPr>
          <p:spPr>
            <a:xfrm>
              <a:off x="7676035" y="3856120"/>
              <a:ext cx="1784556" cy="87292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4292A54-8836-5A14-2EBB-B488BF0AA40A}"/>
                </a:ext>
              </a:extLst>
            </p:cNvPr>
            <p:cNvCxnSpPr>
              <a:stCxn id="8" idx="3"/>
              <a:endCxn id="3" idx="1"/>
            </p:cNvCxnSpPr>
            <p:nvPr/>
          </p:nvCxnSpPr>
          <p:spPr>
            <a:xfrm>
              <a:off x="3125414" y="4292583"/>
              <a:ext cx="7816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236B5B4-D387-FDC2-A451-AD1CE82B769B}"/>
                </a:ext>
              </a:extLst>
            </p:cNvPr>
            <p:cNvCxnSpPr>
              <a:stCxn id="8" idx="0"/>
              <a:endCxn id="12" idx="4"/>
            </p:cNvCxnSpPr>
            <p:nvPr/>
          </p:nvCxnSpPr>
          <p:spPr>
            <a:xfrm flipV="1">
              <a:off x="2233136" y="3369349"/>
              <a:ext cx="0" cy="4867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FD3F890-4581-0CD8-1EE2-A1F3CC0CBC0A}"/>
                </a:ext>
              </a:extLst>
            </p:cNvPr>
            <p:cNvSpPr/>
            <p:nvPr/>
          </p:nvSpPr>
          <p:spPr>
            <a:xfrm>
              <a:off x="4529355" y="2829349"/>
              <a:ext cx="540000" cy="54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y</a:t>
              </a:r>
              <a:r>
                <a:rPr lang="en-US" altLang="ko-KR" sz="1400" baseline="-25000" dirty="0">
                  <a:solidFill>
                    <a:schemeClr val="tx1"/>
                  </a:solidFill>
                </a:rPr>
                <a:t>2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2620A5D-D579-D885-D6F1-12FCA6941637}"/>
                </a:ext>
              </a:extLst>
            </p:cNvPr>
            <p:cNvCxnSpPr>
              <a:stCxn id="3" idx="0"/>
              <a:endCxn id="20" idx="4"/>
            </p:cNvCxnSpPr>
            <p:nvPr/>
          </p:nvCxnSpPr>
          <p:spPr>
            <a:xfrm flipV="1">
              <a:off x="4799355" y="3369349"/>
              <a:ext cx="0" cy="4867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6311825-9ECF-9A78-1A67-5E7C8666AF4C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678426" y="4292582"/>
              <a:ext cx="66243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DAFF8C-0424-6272-F6B5-DBBBF19F3188}"/>
                </a:ext>
              </a:extLst>
            </p:cNvPr>
            <p:cNvSpPr txBox="1"/>
            <p:nvPr/>
          </p:nvSpPr>
          <p:spPr>
            <a:xfrm>
              <a:off x="827541" y="429258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h</a:t>
              </a:r>
              <a:r>
                <a:rPr lang="en-US" altLang="ko-KR" sz="1400" baseline="-25000" dirty="0"/>
                <a:t>0</a:t>
              </a:r>
              <a:endParaRPr lang="ko-KR" altLang="en-US" baseline="-25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C008B2-4AFA-C6FD-9390-8B84213F4BD5}"/>
                </a:ext>
              </a:extLst>
            </p:cNvPr>
            <p:cNvSpPr txBox="1"/>
            <p:nvPr/>
          </p:nvSpPr>
          <p:spPr>
            <a:xfrm>
              <a:off x="3334144" y="4292581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h</a:t>
              </a:r>
              <a:r>
                <a:rPr lang="en-US" altLang="ko-KR" sz="1400" baseline="-25000" dirty="0"/>
                <a:t>1</a:t>
              </a:r>
              <a:endParaRPr lang="ko-KR" altLang="en-US" baseline="-250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463C73C-B024-506B-7A11-C7A5ED7CFB6D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5691633" y="4292581"/>
              <a:ext cx="73129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C9A-BAE7-C4B2-47CE-F509FE1DD539}"/>
                </a:ext>
              </a:extLst>
            </p:cNvPr>
            <p:cNvSpPr txBox="1"/>
            <p:nvPr/>
          </p:nvSpPr>
          <p:spPr>
            <a:xfrm>
              <a:off x="6471048" y="4100431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...</a:t>
              </a:r>
              <a:endParaRPr lang="ko-KR" altLang="en-US" dirty="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9B13469-9E10-4349-ABA3-4B5925A14218}"/>
                </a:ext>
              </a:extLst>
            </p:cNvPr>
            <p:cNvCxnSpPr/>
            <p:nvPr/>
          </p:nvCxnSpPr>
          <p:spPr>
            <a:xfrm flipV="1">
              <a:off x="6930173" y="4283816"/>
              <a:ext cx="73129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580F75B-92D4-498D-E90C-0F6E0DFA6578}"/>
                </a:ext>
              </a:extLst>
            </p:cNvPr>
            <p:cNvCxnSpPr/>
            <p:nvPr/>
          </p:nvCxnSpPr>
          <p:spPr>
            <a:xfrm flipV="1">
              <a:off x="9453217" y="4283816"/>
              <a:ext cx="73129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22F081-0818-42FA-4776-A604B9883D16}"/>
                </a:ext>
              </a:extLst>
            </p:cNvPr>
            <p:cNvSpPr txBox="1"/>
            <p:nvPr/>
          </p:nvSpPr>
          <p:spPr>
            <a:xfrm>
              <a:off x="5871490" y="4292580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h</a:t>
              </a:r>
              <a:r>
                <a:rPr lang="en-US" altLang="ko-KR" sz="1400" baseline="-25000" dirty="0"/>
                <a:t>2</a:t>
              </a:r>
              <a:endParaRPr lang="ko-KR" altLang="en-US" baseline="-25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877CAB-1EDB-AC90-FC07-5422F24210FD}"/>
                </a:ext>
              </a:extLst>
            </p:cNvPr>
            <p:cNvSpPr txBox="1"/>
            <p:nvPr/>
          </p:nvSpPr>
          <p:spPr>
            <a:xfrm>
              <a:off x="7111987" y="4292580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h</a:t>
              </a:r>
              <a:r>
                <a:rPr lang="en-US" altLang="ko-KR" sz="1400" baseline="-25000" dirty="0"/>
                <a:t>n-1</a:t>
              </a:r>
              <a:endParaRPr lang="ko-KR" altLang="en-US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3B2C8B-5856-D324-159C-028DCAA29A28}"/>
                </a:ext>
              </a:extLst>
            </p:cNvPr>
            <p:cNvSpPr txBox="1"/>
            <p:nvPr/>
          </p:nvSpPr>
          <p:spPr>
            <a:xfrm>
              <a:off x="9655676" y="4292580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h</a:t>
              </a:r>
              <a:r>
                <a:rPr lang="en-US" altLang="ko-KR" sz="1400" baseline="-25000" dirty="0" err="1"/>
                <a:t>n</a:t>
              </a:r>
              <a:endParaRPr lang="ko-KR" altLang="en-US" baseline="-25000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638032F-2460-2BE9-C2DA-A8F6526844E5}"/>
                </a:ext>
              </a:extLst>
            </p:cNvPr>
            <p:cNvSpPr/>
            <p:nvPr/>
          </p:nvSpPr>
          <p:spPr>
            <a:xfrm>
              <a:off x="8298313" y="2829349"/>
              <a:ext cx="540000" cy="54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y</a:t>
              </a:r>
              <a:r>
                <a:rPr lang="en-US" altLang="ko-KR" sz="1400" baseline="-25000" dirty="0">
                  <a:solidFill>
                    <a:schemeClr val="tx1"/>
                  </a:solidFill>
                </a:rPr>
                <a:t>2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511F873-160A-64FB-EA3A-058C23BBD65C}"/>
                </a:ext>
              </a:extLst>
            </p:cNvPr>
            <p:cNvSpPr/>
            <p:nvPr/>
          </p:nvSpPr>
          <p:spPr>
            <a:xfrm>
              <a:off x="8298313" y="5205597"/>
              <a:ext cx="540000" cy="54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x</a:t>
              </a:r>
              <a:r>
                <a:rPr lang="en-US" altLang="ko-KR" sz="1400" baseline="-25000" dirty="0" err="1">
                  <a:solidFill>
                    <a:schemeClr val="tx1"/>
                  </a:solidFill>
                </a:rPr>
                <a:t>n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703A022-5158-1287-F0D0-E44B9887DDE0}"/>
                </a:ext>
              </a:extLst>
            </p:cNvPr>
            <p:cNvSpPr/>
            <p:nvPr/>
          </p:nvSpPr>
          <p:spPr>
            <a:xfrm>
              <a:off x="4529355" y="5205597"/>
              <a:ext cx="540000" cy="54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x</a:t>
              </a:r>
              <a:r>
                <a:rPr lang="en-US" altLang="ko-KR" sz="1400" baseline="-25000" dirty="0">
                  <a:solidFill>
                    <a:schemeClr val="tx1"/>
                  </a:solidFill>
                </a:rPr>
                <a:t>2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901C90B-0AEA-7113-FC24-7CA9A25A8A99}"/>
                </a:ext>
              </a:extLst>
            </p:cNvPr>
            <p:cNvSpPr/>
            <p:nvPr/>
          </p:nvSpPr>
          <p:spPr>
            <a:xfrm>
              <a:off x="1963136" y="5205597"/>
              <a:ext cx="540000" cy="54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x</a:t>
              </a:r>
              <a:r>
                <a:rPr lang="en-US" altLang="ko-KR" sz="1400" baseline="-25000" dirty="0">
                  <a:solidFill>
                    <a:schemeClr val="tx1"/>
                  </a:solidFill>
                </a:rPr>
                <a:t>1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2B308EA-0467-378D-0024-BD191414FA18}"/>
                </a:ext>
              </a:extLst>
            </p:cNvPr>
            <p:cNvCxnSpPr>
              <a:stCxn id="39" idx="0"/>
              <a:endCxn id="8" idx="2"/>
            </p:cNvCxnSpPr>
            <p:nvPr/>
          </p:nvCxnSpPr>
          <p:spPr>
            <a:xfrm flipV="1">
              <a:off x="2233136" y="4729045"/>
              <a:ext cx="0" cy="4765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5313FB7-BE37-E00C-DD92-8A335A9D3AEB}"/>
                </a:ext>
              </a:extLst>
            </p:cNvPr>
            <p:cNvCxnSpPr>
              <a:stCxn id="38" idx="0"/>
              <a:endCxn id="3" idx="2"/>
            </p:cNvCxnSpPr>
            <p:nvPr/>
          </p:nvCxnSpPr>
          <p:spPr>
            <a:xfrm flipV="1">
              <a:off x="4799355" y="4729045"/>
              <a:ext cx="0" cy="4765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BB8CEA6-6D39-CBE8-3D5D-F8F7C403CF34}"/>
                </a:ext>
              </a:extLst>
            </p:cNvPr>
            <p:cNvCxnSpPr>
              <a:stCxn id="37" idx="0"/>
              <a:endCxn id="9" idx="2"/>
            </p:cNvCxnSpPr>
            <p:nvPr/>
          </p:nvCxnSpPr>
          <p:spPr>
            <a:xfrm flipV="1">
              <a:off x="8568313" y="4729045"/>
              <a:ext cx="0" cy="4765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3A5B9DB-A0E6-D977-3961-52CF669B5BD9}"/>
                </a:ext>
              </a:extLst>
            </p:cNvPr>
            <p:cNvCxnSpPr>
              <a:stCxn id="9" idx="0"/>
              <a:endCxn id="36" idx="4"/>
            </p:cNvCxnSpPr>
            <p:nvPr/>
          </p:nvCxnSpPr>
          <p:spPr>
            <a:xfrm flipV="1">
              <a:off x="8568313" y="3369349"/>
              <a:ext cx="0" cy="4867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DB3A743-F824-D207-0A4F-F96EA06FA310}"/>
                </a:ext>
              </a:extLst>
            </p:cNvPr>
            <p:cNvCxnSpPr>
              <a:cxnSpLocks/>
            </p:cNvCxnSpPr>
            <p:nvPr/>
          </p:nvCxnSpPr>
          <p:spPr>
            <a:xfrm>
              <a:off x="1563329" y="4292583"/>
              <a:ext cx="135685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492C4DF-E793-FE35-6787-36486F2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4120929" y="4292580"/>
              <a:ext cx="135685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85F1AEB-6E90-49C1-B76D-11744FEED589}"/>
                </a:ext>
              </a:extLst>
            </p:cNvPr>
            <p:cNvCxnSpPr>
              <a:cxnSpLocks/>
            </p:cNvCxnSpPr>
            <p:nvPr/>
          </p:nvCxnSpPr>
          <p:spPr>
            <a:xfrm>
              <a:off x="7889887" y="4292580"/>
              <a:ext cx="135685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B5C94288-E091-E0C9-225B-41AF36EFC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675" y="3983041"/>
              <a:ext cx="664422" cy="206004"/>
            </a:xfrm>
            <a:prstGeom prst="bentConnector3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A5E238DE-80A8-FB46-8193-70AD87BB4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44" y="3983041"/>
              <a:ext cx="664422" cy="206004"/>
            </a:xfrm>
            <a:prstGeom prst="bentConnector3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6633FB54-BC10-DE75-680F-2B3A72257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102" y="3983041"/>
              <a:ext cx="664422" cy="206004"/>
            </a:xfrm>
            <a:prstGeom prst="bentConnector3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C2DDE7-73DD-1D97-CA13-758035297FB3}"/>
                </a:ext>
              </a:extLst>
            </p:cNvPr>
            <p:cNvSpPr txBox="1"/>
            <p:nvPr/>
          </p:nvSpPr>
          <p:spPr>
            <a:xfrm>
              <a:off x="4640611" y="4283080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0" i="0" dirty="0">
                  <a:solidFill>
                    <a:srgbClr val="040C28"/>
                  </a:solidFill>
                  <a:effectLst/>
                  <a:latin typeface="D2Coding" panose="020B0609020101020101" pitchFamily="49" charset="-127"/>
                </a:rPr>
                <a:t>∑</a:t>
              </a:r>
              <a:endParaRPr lang="ko-KR" altLang="en-US" sz="20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4FFF01-9454-72E1-5323-CA2EF4B8754F}"/>
                </a:ext>
              </a:extLst>
            </p:cNvPr>
            <p:cNvSpPr txBox="1"/>
            <p:nvPr/>
          </p:nvSpPr>
          <p:spPr>
            <a:xfrm>
              <a:off x="2090762" y="4275706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0" i="0" dirty="0">
                  <a:solidFill>
                    <a:srgbClr val="040C28"/>
                  </a:solidFill>
                  <a:effectLst/>
                  <a:latin typeface="D2Coding" panose="020B0609020101020101" pitchFamily="49" charset="-127"/>
                </a:rPr>
                <a:t>∑</a:t>
              </a:r>
              <a:endParaRPr lang="ko-KR" altLang="en-US" sz="2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DC45358-9152-5AA5-DAD9-F426923F3671}"/>
                </a:ext>
              </a:extLst>
            </p:cNvPr>
            <p:cNvSpPr txBox="1"/>
            <p:nvPr/>
          </p:nvSpPr>
          <p:spPr>
            <a:xfrm>
              <a:off x="8411192" y="4275966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0" i="0" dirty="0">
                  <a:solidFill>
                    <a:srgbClr val="040C28"/>
                  </a:solidFill>
                  <a:effectLst/>
                  <a:latin typeface="D2Coding" panose="020B0609020101020101" pitchFamily="49" charset="-127"/>
                </a:rPr>
                <a:t>∑</a:t>
              </a:r>
              <a:endParaRPr lang="ko-KR" altLang="en-US" sz="2000" dirty="0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23AC4781-CD2B-D02F-9859-ECF193495981}"/>
                </a:ext>
              </a:extLst>
            </p:cNvPr>
            <p:cNvSpPr txBox="1"/>
            <p:nvPr/>
          </p:nvSpPr>
          <p:spPr>
            <a:xfrm>
              <a:off x="6571395" y="3335735"/>
              <a:ext cx="707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RNN</a:t>
              </a:r>
              <a:r>
                <a:rPr lang="ko-KR" altLang="en-US" sz="1200" dirty="0"/>
                <a:t>계층</a:t>
              </a:r>
            </a:p>
          </p:txBody>
        </p:sp>
      </p:grpSp>
      <p:sp>
        <p:nvSpPr>
          <p:cNvPr id="1028" name="TextBox 1027">
            <a:extLst>
              <a:ext uri="{FF2B5EF4-FFF2-40B4-BE49-F238E27FC236}">
                <a16:creationId xmlns:a16="http://schemas.microsoft.com/office/drawing/2014/main" id="{2DDBD388-BC8A-DD71-92F7-B879160541A7}"/>
              </a:ext>
            </a:extLst>
          </p:cNvPr>
          <p:cNvSpPr txBox="1"/>
          <p:nvPr/>
        </p:nvSpPr>
        <p:spPr>
          <a:xfrm>
            <a:off x="492379" y="5702505"/>
            <a:ext cx="9018816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RNN </a:t>
            </a:r>
            <a:r>
              <a:rPr lang="ko-KR" altLang="en-US" sz="1400" dirty="0">
                <a:latin typeface="+mn-ea"/>
              </a:rPr>
              <a:t>계층은 셀을 </a:t>
            </a:r>
            <a:r>
              <a:rPr lang="ko-KR" altLang="en-US" sz="1400" dirty="0" err="1">
                <a:latin typeface="+mn-ea"/>
              </a:rPr>
              <a:t>래핑</a:t>
            </a:r>
            <a:r>
              <a:rPr lang="ko-KR" altLang="en-US" sz="1400" dirty="0">
                <a:latin typeface="+mn-ea"/>
              </a:rPr>
              <a:t> 하여 동일한 셀을 여러 단계에 적용함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셀은 실제 계산에 사용되는 </a:t>
            </a:r>
            <a:r>
              <a:rPr lang="en-US" altLang="ko-KR" sz="1400" dirty="0">
                <a:latin typeface="+mn-ea"/>
              </a:rPr>
              <a:t>RNN  </a:t>
            </a:r>
            <a:r>
              <a:rPr lang="ko-KR" altLang="en-US" sz="1400" dirty="0">
                <a:latin typeface="+mn-ea"/>
              </a:rPr>
              <a:t>계층의 구성요소로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단일 입력과 과거 상태를 가져와 출력과 새로운 상태를 생성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30" name="슬라이드 번호 개체 틀 1029">
            <a:extLst>
              <a:ext uri="{FF2B5EF4-FFF2-40B4-BE49-F238E27FC236}">
                <a16:creationId xmlns:a16="http://schemas.microsoft.com/office/drawing/2014/main" id="{AA32CF77-2186-554E-A036-AFFD53B9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962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567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순환 신경망</a:t>
            </a:r>
            <a:r>
              <a:rPr lang="en-US" altLang="ko-KR" sz="3200" dirty="0">
                <a:latin typeface="+mj-ea"/>
                <a:ea typeface="+mj-ea"/>
              </a:rPr>
              <a:t>RNN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38B38-0568-46AC-C3B1-A1DFE5BEA97B}"/>
              </a:ext>
            </a:extLst>
          </p:cNvPr>
          <p:cNvSpPr txBox="1"/>
          <p:nvPr/>
        </p:nvSpPr>
        <p:spPr>
          <a:xfrm>
            <a:off x="231420" y="899595"/>
            <a:ext cx="221887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RNN </a:t>
            </a:r>
            <a:r>
              <a:rPr lang="ko-KR" altLang="en-US" sz="2000" dirty="0">
                <a:latin typeface="+mj-ea"/>
                <a:ea typeface="+mj-ea"/>
              </a:rPr>
              <a:t>계층과 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E5104-21D5-8690-0BF7-82ED594117C6}"/>
              </a:ext>
            </a:extLst>
          </p:cNvPr>
          <p:cNvSpPr txBox="1"/>
          <p:nvPr/>
        </p:nvSpPr>
        <p:spPr>
          <a:xfrm>
            <a:off x="492379" y="1428945"/>
            <a:ext cx="4618572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nn.RNNCell</a:t>
            </a:r>
            <a:r>
              <a:rPr lang="en-US" altLang="ko-KR" sz="1400" dirty="0">
                <a:latin typeface="+mn-ea"/>
              </a:rPr>
              <a:t> : </a:t>
            </a:r>
            <a:r>
              <a:rPr lang="en-US" altLang="ko-KR" sz="1400" dirty="0" err="1">
                <a:latin typeface="+mn-ea"/>
              </a:rPr>
              <a:t>SimpleRNN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계층에 대응되는 </a:t>
            </a:r>
            <a:r>
              <a:rPr lang="en-US" altLang="ko-KR" sz="1400" dirty="0">
                <a:latin typeface="+mn-ea"/>
              </a:rPr>
              <a:t>RNN </a:t>
            </a:r>
            <a:r>
              <a:rPr lang="ko-KR" altLang="en-US" sz="1400" dirty="0">
                <a:latin typeface="+mn-ea"/>
              </a:rPr>
              <a:t>셀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nn.GRUCell</a:t>
            </a:r>
            <a:r>
              <a:rPr lang="en-US" altLang="ko-KR" sz="1400" dirty="0">
                <a:latin typeface="+mn-ea"/>
              </a:rPr>
              <a:t> : GRU </a:t>
            </a:r>
            <a:r>
              <a:rPr lang="ko-KR" altLang="en-US" sz="1400" dirty="0">
                <a:latin typeface="+mn-ea"/>
              </a:rPr>
              <a:t>계층에 대응되는 </a:t>
            </a:r>
            <a:r>
              <a:rPr lang="en-US" altLang="ko-KR" sz="1400" dirty="0">
                <a:latin typeface="+mn-ea"/>
              </a:rPr>
              <a:t>GRU </a:t>
            </a:r>
            <a:r>
              <a:rPr lang="ko-KR" altLang="en-US" sz="1400" dirty="0">
                <a:latin typeface="+mn-ea"/>
              </a:rPr>
              <a:t>셀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nn.LSTMCell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LSTM</a:t>
            </a:r>
            <a:r>
              <a:rPr lang="ko-KR" altLang="en-US" sz="1400" dirty="0">
                <a:latin typeface="+mn-ea"/>
              </a:rPr>
              <a:t> 계층에 대응되는 </a:t>
            </a:r>
            <a:r>
              <a:rPr lang="en-US" altLang="ko-KR" sz="1400" dirty="0">
                <a:latin typeface="+mn-ea"/>
              </a:rPr>
              <a:t>LSTM </a:t>
            </a:r>
            <a:r>
              <a:rPr lang="ko-KR" altLang="en-US" sz="1400" dirty="0">
                <a:latin typeface="+mn-ea"/>
              </a:rPr>
              <a:t>셀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B8C08-2E88-1403-3C83-7E75FFD3DA96}"/>
              </a:ext>
            </a:extLst>
          </p:cNvPr>
          <p:cNvSpPr txBox="1"/>
          <p:nvPr/>
        </p:nvSpPr>
        <p:spPr>
          <a:xfrm>
            <a:off x="492379" y="4426519"/>
            <a:ext cx="8634095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이렇게 </a:t>
            </a:r>
            <a:r>
              <a:rPr lang="en-US" altLang="ko-KR" sz="1400" dirty="0">
                <a:latin typeface="+mn-ea"/>
              </a:rPr>
              <a:t>RNN</a:t>
            </a:r>
            <a:r>
              <a:rPr lang="ko-KR" altLang="en-US" sz="1400" dirty="0">
                <a:latin typeface="+mn-ea"/>
              </a:rPr>
              <a:t>의 계층과 셀을 분리해서 설명하는 이유는 </a:t>
            </a:r>
            <a:r>
              <a:rPr lang="ko-KR" altLang="en-US" sz="1400" dirty="0" err="1">
                <a:latin typeface="+mn-ea"/>
              </a:rPr>
              <a:t>파이토치에서</a:t>
            </a:r>
            <a:r>
              <a:rPr lang="ko-KR" altLang="en-US" sz="1400" dirty="0">
                <a:latin typeface="+mn-ea"/>
              </a:rPr>
              <a:t> 이 둘을 분리해서 구현이 가능하기 때문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RNN</a:t>
            </a:r>
            <a:r>
              <a:rPr lang="ko-KR" altLang="en-US" sz="1400" dirty="0">
                <a:latin typeface="+mn-ea"/>
              </a:rPr>
              <a:t>의 활용 분야로는 대표적으로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자연어 처리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를 꼽을 수 있음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연속적인 단어들의 나열인 언어 처리는 음성 인식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단어의 의미 판단 및 대화 등에 처리가 가능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이외에도 </a:t>
            </a:r>
            <a:r>
              <a:rPr lang="ko-KR" altLang="en-US" sz="1400" dirty="0" err="1">
                <a:latin typeface="+mn-ea"/>
              </a:rPr>
              <a:t>손글씨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센서 데이터 등 시계열 데이터 처리에 활용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26" name="Picture 2" descr="데이터과학 유망주의 매일 글쓰기 — 열 일곱 번째 토요일. GRU(Gated Recurrent Unit) | by 배우는  자(Learner Of Life) | Medium">
            <a:extLst>
              <a:ext uri="{FF2B5EF4-FFF2-40B4-BE49-F238E27FC236}">
                <a16:creationId xmlns:a16="http://schemas.microsoft.com/office/drawing/2014/main" id="{EB99AB52-ED89-495A-7533-0B99D70E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551" y="2613630"/>
            <a:ext cx="48768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87929F1-DDCE-68AB-D463-14AA589A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830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시계열 문제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</a:t>
            </a:r>
            <a:r>
              <a:rPr lang="ko-KR" altLang="en-US" sz="3200" dirty="0">
                <a:latin typeface="+mj-ea"/>
                <a:ea typeface="+mj-ea"/>
              </a:rPr>
              <a:t>시계열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24265"/>
            <a:ext cx="8542723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시계열 분석이란 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시간에 따라 변하는 데이터를 사용하여 추이를 분석하는 것</a:t>
            </a:r>
            <a:endParaRPr lang="en-US" altLang="ko-KR" sz="16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예를 들어 주가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환율 변동 및 기온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습도 변화 등이 대표적인 시계열 분석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즉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추세를 파악하거나 향후 전망 등을 예측하기 위한 용도로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시계열 분석</a:t>
            </a:r>
            <a:r>
              <a:rPr lang="ko-KR" altLang="en-US" sz="1600" dirty="0">
                <a:latin typeface="+mn-ea"/>
              </a:rPr>
              <a:t>을 사용함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시계열 형태는 데이터 변동 유형에 따라 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불규칙 변동</a:t>
            </a:r>
            <a:r>
              <a:rPr lang="en-US" altLang="ko-KR" sz="1600" dirty="0">
                <a:solidFill>
                  <a:schemeClr val="accent4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추세 변동</a:t>
            </a:r>
            <a:r>
              <a:rPr lang="en-US" altLang="ko-KR" sz="1600" dirty="0">
                <a:solidFill>
                  <a:schemeClr val="accent4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순환 변동</a:t>
            </a:r>
            <a:r>
              <a:rPr lang="en-US" altLang="ko-KR" sz="1600" dirty="0">
                <a:solidFill>
                  <a:schemeClr val="accent4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계절 변동으로 구분</a:t>
            </a:r>
          </a:p>
        </p:txBody>
      </p:sp>
      <p:pic>
        <p:nvPicPr>
          <p:cNvPr id="2050" name="Picture 2" descr="더워지는 한반도…104년 기온, 이렇게 변했다 | KBS 뉴스">
            <a:extLst>
              <a:ext uri="{FF2B5EF4-FFF2-40B4-BE49-F238E27FC236}">
                <a16:creationId xmlns:a16="http://schemas.microsoft.com/office/drawing/2014/main" id="{949FF6FA-6734-AB67-E857-14BD0438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828" y="3429000"/>
            <a:ext cx="3707793" cy="2780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D06F93-7D71-26E4-9FF1-FC38B6D36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17" y="3429001"/>
            <a:ext cx="5940178" cy="27808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54412-3F1C-1520-9308-D57EB44A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246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시계열 문제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</a:t>
            </a:r>
            <a:r>
              <a:rPr lang="ko-KR" altLang="en-US" sz="3200" dirty="0">
                <a:latin typeface="+mj-ea"/>
                <a:ea typeface="+mj-ea"/>
              </a:rPr>
              <a:t>시계열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24265"/>
            <a:ext cx="7234673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불규칙 변동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어떤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규칙성이 없어 예측이 불가능하고 우연적으로 발생하는 변동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추세 변동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시계열 자료 갖는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장기적인 변화 추세</a:t>
            </a:r>
            <a:r>
              <a:rPr lang="ko-KR" altLang="en-US" sz="1400" dirty="0">
                <a:latin typeface="+mn-ea"/>
              </a:rPr>
              <a:t>를 의미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이때 추세란 장기간에 걸쳐 지속적으로 증가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감소하거나 또는 일정한 상태를 유지하려는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성향을 의미하기 때문에 짧은 기간 동안에는 추세 변동을 찾기 어려운 단점이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순환 변동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대체로 </a:t>
            </a:r>
            <a:r>
              <a:rPr lang="en-US" altLang="ko-KR" sz="1400" dirty="0">
                <a:solidFill>
                  <a:schemeClr val="accent4"/>
                </a:solidFill>
                <a:latin typeface="+mn-ea"/>
              </a:rPr>
              <a:t>2~3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년 정도의 일정한 기간을 주기로 순환적으로 나타나는 변동을 의미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계절 변동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일정한 기간을 주기로 순환적으로 나타나는 변동을 의미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69DA700-360F-51FD-681B-DC76C267DE02}"/>
              </a:ext>
            </a:extLst>
          </p:cNvPr>
          <p:cNvGrpSpPr/>
          <p:nvPr/>
        </p:nvGrpSpPr>
        <p:grpSpPr>
          <a:xfrm>
            <a:off x="3806904" y="3545995"/>
            <a:ext cx="4578192" cy="2946880"/>
            <a:chOff x="437800" y="3179287"/>
            <a:chExt cx="4578192" cy="294688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487A3F-2A3E-6ABE-0397-7F06E3510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448"/>
            <a:stretch/>
          </p:blipFill>
          <p:spPr>
            <a:xfrm>
              <a:off x="437800" y="3179287"/>
              <a:ext cx="4578192" cy="143689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C44165-2D9E-CB8D-7E38-61D83B679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552"/>
            <a:stretch/>
          </p:blipFill>
          <p:spPr>
            <a:xfrm>
              <a:off x="437800" y="4541303"/>
              <a:ext cx="4578192" cy="1584864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DFDE4B-D1D5-ABAF-23D8-A9662579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318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시계열 문제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</a:t>
            </a:r>
            <a:r>
              <a:rPr lang="ko-KR" altLang="en-US" sz="3200" dirty="0">
                <a:latin typeface="+mj-ea"/>
                <a:ea typeface="+mj-ea"/>
              </a:rPr>
              <a:t>시계열 문제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24265"/>
            <a:ext cx="11291874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시계열 데이터는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규칙적 시계열</a:t>
            </a:r>
            <a:r>
              <a:rPr lang="ko-KR" altLang="en-US" sz="1400" dirty="0">
                <a:latin typeface="+mn-ea"/>
              </a:rPr>
              <a:t>과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불규칙적 시계열</a:t>
            </a:r>
            <a:r>
              <a:rPr lang="ko-KR" altLang="en-US" sz="1400" dirty="0">
                <a:latin typeface="+mn-ea"/>
              </a:rPr>
              <a:t>로 나눌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규칙적 시계열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트렌드와 분산이 불변하는 데이터</a:t>
            </a:r>
            <a:r>
              <a:rPr lang="ko-KR" altLang="en-US" sz="1400" dirty="0">
                <a:latin typeface="+mn-ea"/>
              </a:rPr>
              <a:t>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불규칙적 시계열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트렌드 혹은 분산이 변화하는 시계열 데이터</a:t>
            </a:r>
            <a:r>
              <a:rPr lang="ko-KR" altLang="en-US" sz="1400" dirty="0">
                <a:latin typeface="+mn-ea"/>
              </a:rPr>
              <a:t>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시계열 데이터를 잘 분석한다는 것은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불규칙성을 갖는 시계열 데이터에 특정한 기법이나 모델을 적용하여 규칙적 패턴을 찾거나 예측한다는 의미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불규칙적 시계열 데이터에 규칙성을 부여하는 방법으로는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AR, MA, ARMA, ARIMA 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모델</a:t>
            </a:r>
            <a:r>
              <a:rPr lang="ko-KR" altLang="en-US" sz="1400" dirty="0">
                <a:latin typeface="+mn-ea"/>
              </a:rPr>
              <a:t>을 적용하는 것이 가장 널리 알려져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최근에는  </a:t>
            </a:r>
            <a:r>
              <a:rPr lang="ko-KR" altLang="en-US" sz="1400" dirty="0" err="1">
                <a:latin typeface="+mn-ea"/>
              </a:rPr>
              <a:t>딥러닝을</a:t>
            </a:r>
            <a:r>
              <a:rPr lang="ko-KR" altLang="en-US" sz="1400" dirty="0">
                <a:latin typeface="+mn-ea"/>
              </a:rPr>
              <a:t> 이용하여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시계열 데이터의 연속성을 기계로 스스로 찾아 내도록 하는 방법이 더 좋은 성능을 내고 있음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F13809-0ECF-4C38-66ED-39E33BC5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709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91563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98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2.AR,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MA,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ARMA, ARIMA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24265"/>
            <a:ext cx="9611927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AR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모델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자기 회귀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이전 관측 값이 이후 관측 값에 영향을 준다는 아이디어에 대한 모형으로 자기 회귀 모델</a:t>
            </a:r>
            <a:r>
              <a:rPr lang="ko-KR" altLang="en-US" sz="1400" dirty="0">
                <a:latin typeface="+mn-ea"/>
              </a:rPr>
              <a:t>이라고도 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050" name="Picture 2" descr="딥러닝 텐서플로 교과서: 7.2.1 AR 모델">
            <a:extLst>
              <a:ext uri="{FF2B5EF4-FFF2-40B4-BE49-F238E27FC236}">
                <a16:creationId xmlns:a16="http://schemas.microsoft.com/office/drawing/2014/main" id="{DC383114-AD98-0DC2-49C7-580649DF6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4"/>
          <a:stretch/>
        </p:blipFill>
        <p:spPr bwMode="auto">
          <a:xfrm>
            <a:off x="2324100" y="2104600"/>
            <a:ext cx="5715000" cy="112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053C37-2352-4B07-CAA7-ECD0D1EF1857}"/>
              </a:ext>
            </a:extLst>
          </p:cNvPr>
          <p:cNvSpPr txBox="1"/>
          <p:nvPr/>
        </p:nvSpPr>
        <p:spPr>
          <a:xfrm>
            <a:off x="804722" y="3429000"/>
            <a:ext cx="8404865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① </a:t>
            </a:r>
            <a:r>
              <a:rPr lang="en-US" altLang="ko-KR" sz="1400" dirty="0">
                <a:latin typeface="+mn-ea"/>
              </a:rPr>
              <a:t>AR</a:t>
            </a:r>
            <a:r>
              <a:rPr lang="ko-KR" altLang="en-US" sz="1400" dirty="0">
                <a:latin typeface="+mn-ea"/>
              </a:rPr>
              <a:t>모델은 이전 관측 값이 이후 관측 값에 영향을 준다는 아이디어에 대한 모형으로 자기 회귀 모델이라고 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② 과거가 현재에 미치는 영향을 나타내는 </a:t>
            </a:r>
            <a:r>
              <a:rPr lang="ko-KR" altLang="en-US" sz="1400" dirty="0" err="1">
                <a:latin typeface="+mn-ea"/>
              </a:rPr>
              <a:t>모수에</a:t>
            </a:r>
            <a:r>
              <a:rPr lang="ko-KR" altLang="en-US" sz="1400" dirty="0">
                <a:latin typeface="+mn-ea"/>
              </a:rPr>
              <a:t> 시계열 데이터의 과거 시점을 곱한 것임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③ 시계열 분석에서 오차 항을 의미하며 백색 잡음이라고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13C812-AD4C-9410-26B8-CD8CDF42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38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97975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98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2.AR,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MA,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ARMA, ARIMA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24265"/>
            <a:ext cx="9930924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MA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모델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이동 평균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트렌드가 변화하는 상황에 적합한 회귀 모델 </a:t>
            </a:r>
            <a:r>
              <a:rPr lang="ko-KR" altLang="en-US" sz="1400" dirty="0">
                <a:latin typeface="+mn-ea"/>
              </a:rPr>
              <a:t>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이동 평균 모델에서는 윈도우라는 개념을 사용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시계열을 따라 윈도우 크기만큼 </a:t>
            </a:r>
            <a:r>
              <a:rPr lang="ko-KR" altLang="en-US" sz="1400" dirty="0" err="1">
                <a:latin typeface="+mn-ea"/>
              </a:rPr>
              <a:t>슬라이싱</a:t>
            </a:r>
            <a:r>
              <a:rPr lang="ko-KR" altLang="en-US" sz="1400" dirty="0">
                <a:latin typeface="+mn-ea"/>
              </a:rPr>
              <a:t> 된다고 하여 이동 평균 모델 이라고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53C37-2352-4B07-CAA7-ECD0D1EF1857}"/>
              </a:ext>
            </a:extLst>
          </p:cNvPr>
          <p:cNvSpPr txBox="1"/>
          <p:nvPr/>
        </p:nvSpPr>
        <p:spPr>
          <a:xfrm>
            <a:off x="831544" y="3764015"/>
            <a:ext cx="6861174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① 시계열 데이터의 현제 시점을 의미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② 매개변수에 과거 시점의 오차를 곱한 것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③ 오차항을 의미함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수식은 </a:t>
            </a:r>
            <a:r>
              <a:rPr lang="en-US" altLang="ko-KR" sz="1400" dirty="0">
                <a:latin typeface="+mn-ea"/>
              </a:rPr>
              <a:t>AR</a:t>
            </a:r>
            <a:r>
              <a:rPr lang="ko-KR" altLang="en-US" sz="1400" dirty="0">
                <a:latin typeface="+mn-ea"/>
              </a:rPr>
              <a:t> 모델처럼 이전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데이터의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상태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에서 현재 데이터의 상태를 추론하는 것이 아닌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이전 데이터의 오차에서 현재 데이터 상태를 추론하는 의미 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3074" name="Picture 2" descr="딥러닝 텐서플로 교과서: 7.2.2 MA 모델">
            <a:extLst>
              <a:ext uri="{FF2B5EF4-FFF2-40B4-BE49-F238E27FC236}">
                <a16:creationId xmlns:a16="http://schemas.microsoft.com/office/drawing/2014/main" id="{415920C2-D886-53D6-B66A-89E615889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6"/>
          <a:stretch/>
        </p:blipFill>
        <p:spPr bwMode="auto">
          <a:xfrm>
            <a:off x="2600342" y="2346874"/>
            <a:ext cx="5715000" cy="122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BF3F87-931E-3D65-3E4F-FC887D41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261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36447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ARMA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98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2.AR,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MA,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ARMA, ARIMA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24265"/>
            <a:ext cx="7151317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ARMA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모델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자기 회귀 이동 평균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solidFill>
                  <a:schemeClr val="accent4"/>
                </a:solidFill>
                <a:latin typeface="+mn-ea"/>
              </a:rPr>
              <a:t>AR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과 </a:t>
            </a:r>
            <a:r>
              <a:rPr lang="en-US" altLang="ko-KR" sz="1400" dirty="0">
                <a:solidFill>
                  <a:schemeClr val="accent4"/>
                </a:solidFill>
                <a:latin typeface="+mn-ea"/>
              </a:rPr>
              <a:t>MA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를 섞은 모델로 연구 기관에서 주로 사용함</a:t>
            </a:r>
            <a:endParaRPr lang="en-US" altLang="ko-KR" sz="1400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즉 </a:t>
            </a:r>
            <a:r>
              <a:rPr lang="en-US" altLang="ko-KR" sz="1400" dirty="0">
                <a:latin typeface="+mn-ea"/>
              </a:rPr>
              <a:t>AR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MA </a:t>
            </a:r>
            <a:r>
              <a:rPr lang="ko-KR" altLang="en-US" sz="1400" dirty="0">
                <a:latin typeface="+mn-ea"/>
              </a:rPr>
              <a:t>두가지 관점에서 과거의 데이터를 사용하는 것이 </a:t>
            </a:r>
            <a:r>
              <a:rPr lang="en-US" altLang="ko-KR" sz="1400" dirty="0">
                <a:latin typeface="+mn-ea"/>
              </a:rPr>
              <a:t>ARMA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76C2CB-50AF-809B-A51B-8CC65E7501BB}"/>
              </a:ext>
            </a:extLst>
          </p:cNvPr>
          <p:cNvGrpSpPr/>
          <p:nvPr/>
        </p:nvGrpSpPr>
        <p:grpSpPr>
          <a:xfrm>
            <a:off x="1699658" y="2405978"/>
            <a:ext cx="8196614" cy="711674"/>
            <a:chOff x="1595896" y="2036323"/>
            <a:chExt cx="8196614" cy="711674"/>
          </a:xfrm>
        </p:grpSpPr>
        <p:pic>
          <p:nvPicPr>
            <p:cNvPr id="4098" name="Picture 2" descr="7장 시계열분석 1, 2">
              <a:extLst>
                <a:ext uri="{FF2B5EF4-FFF2-40B4-BE49-F238E27FC236}">
                  <a16:creationId xmlns:a16="http://schemas.microsoft.com/office/drawing/2014/main" id="{442AC457-B3A8-0DF8-3BA6-DE971015B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231"/>
            <a:stretch/>
          </p:blipFill>
          <p:spPr bwMode="auto">
            <a:xfrm>
              <a:off x="1750978" y="2102543"/>
              <a:ext cx="8041532" cy="566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F12F5EC-BAAC-34DB-CD56-938DEB63B178}"/>
                </a:ext>
              </a:extLst>
            </p:cNvPr>
            <p:cNvSpPr/>
            <p:nvPr/>
          </p:nvSpPr>
          <p:spPr>
            <a:xfrm>
              <a:off x="1595896" y="2036323"/>
              <a:ext cx="4292581" cy="7116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2B3E3B1-F8A5-A5AC-1CBF-4741D67DD9F9}"/>
                </a:ext>
              </a:extLst>
            </p:cNvPr>
            <p:cNvSpPr/>
            <p:nvPr/>
          </p:nvSpPr>
          <p:spPr>
            <a:xfrm>
              <a:off x="6180306" y="2036323"/>
              <a:ext cx="3372256" cy="7116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69458" y="3174117"/>
            <a:ext cx="143020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ARIMA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3787569"/>
            <a:ext cx="6944530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ARIMA(</a:t>
            </a:r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자기 회귀 누적 이동 평균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자기 회귀와 이동 평균을 둘 다 고려하는 모형 </a:t>
            </a:r>
            <a:r>
              <a:rPr lang="ko-KR" altLang="en-US" sz="1400" dirty="0">
                <a:latin typeface="+mn-ea"/>
              </a:rPr>
              <a:t>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ARMA</a:t>
            </a:r>
            <a:r>
              <a:rPr lang="ko-KR" altLang="en-US" sz="1400" dirty="0">
                <a:latin typeface="+mn-ea"/>
              </a:rPr>
              <a:t>와 달리 과거 데이터의 선형 관계 뿐만 아니라 추세까지 고려한 모델임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53C37-2352-4B07-CAA7-ECD0D1EF1857}"/>
              </a:ext>
            </a:extLst>
          </p:cNvPr>
          <p:cNvSpPr txBox="1"/>
          <p:nvPr/>
        </p:nvSpPr>
        <p:spPr>
          <a:xfrm>
            <a:off x="811207" y="4853773"/>
            <a:ext cx="6319359" cy="1496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+mn-ea"/>
              </a:rPr>
              <a:t>statsmodels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라이브러리를 이용하여 </a:t>
            </a:r>
            <a:r>
              <a:rPr lang="en-US" altLang="ko-KR" sz="1400" dirty="0">
                <a:latin typeface="+mn-ea"/>
              </a:rPr>
              <a:t>ARIMA </a:t>
            </a:r>
            <a:r>
              <a:rPr lang="ko-KR" altLang="en-US" sz="1400" dirty="0">
                <a:latin typeface="+mn-ea"/>
              </a:rPr>
              <a:t>모델을 구현하는 절차는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+mn-ea"/>
              </a:rPr>
              <a:t>ARIMA( ) </a:t>
            </a:r>
            <a:r>
              <a:rPr lang="ko-KR" altLang="en-US" sz="1200" dirty="0">
                <a:latin typeface="+mn-ea"/>
              </a:rPr>
              <a:t>함수를 호출하여 사용</a:t>
            </a:r>
            <a:r>
              <a:rPr lang="en-US" altLang="ko-KR" sz="1200" dirty="0">
                <a:latin typeface="+mn-ea"/>
              </a:rPr>
              <a:t>, ARIMA(p, d, q) </a:t>
            </a:r>
            <a:r>
              <a:rPr lang="ko-KR" altLang="en-US" sz="1200" dirty="0">
                <a:latin typeface="+mn-ea"/>
              </a:rPr>
              <a:t>함수에서 쓰는 파라미터는 다음과 같음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p : </a:t>
            </a:r>
            <a:r>
              <a:rPr lang="ko-KR" altLang="en-US" sz="1200" dirty="0">
                <a:latin typeface="+mn-ea"/>
              </a:rPr>
              <a:t>자기 회귀 차수</a:t>
            </a:r>
            <a:r>
              <a:rPr lang="en-US" altLang="ko-KR" sz="1200" dirty="0">
                <a:latin typeface="+mn-ea"/>
              </a:rPr>
              <a:t>, d : </a:t>
            </a:r>
            <a:r>
              <a:rPr lang="ko-KR" altLang="en-US" sz="1200" dirty="0">
                <a:latin typeface="+mn-ea"/>
              </a:rPr>
              <a:t>차분 함수</a:t>
            </a:r>
            <a:r>
              <a:rPr lang="en-US" altLang="ko-KR" sz="1200" dirty="0">
                <a:latin typeface="+mn-ea"/>
              </a:rPr>
              <a:t>, q : </a:t>
            </a:r>
            <a:r>
              <a:rPr lang="ko-KR" altLang="en-US" sz="1200" dirty="0">
                <a:latin typeface="+mn-ea"/>
              </a:rPr>
              <a:t>이동 평균 차수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+mn-ea"/>
              </a:rPr>
              <a:t>Fit( )</a:t>
            </a:r>
            <a:r>
              <a:rPr lang="ko-KR" altLang="en-US" sz="1200" dirty="0">
                <a:latin typeface="+mn-ea"/>
              </a:rPr>
              <a:t> 메서드 호출하고 모델에 데이터를 적용하여 훈련시킴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+mn-ea"/>
              </a:rPr>
              <a:t>predict( ) </a:t>
            </a:r>
            <a:r>
              <a:rPr lang="ko-KR" altLang="en-US" sz="1200" dirty="0">
                <a:latin typeface="+mn-ea"/>
              </a:rPr>
              <a:t>메서드를 호출하여 미래의 추세 및 동향에 대해 예측함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49FDC58-C1A4-0CC7-6888-92A699AA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585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44196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>
                <a:latin typeface="+mj-ea"/>
                <a:ea typeface="+mj-ea"/>
              </a:rPr>
              <a:t>statsmodels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라이브러리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98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2.AR,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MA,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ARMA, ARIMA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24265"/>
            <a:ext cx="10025501" cy="269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highlight>
                  <a:srgbClr val="FFFF00"/>
                </a:highlight>
                <a:latin typeface="+mn-ea"/>
              </a:rPr>
              <a:t>statsmodels</a:t>
            </a:r>
            <a:r>
              <a:rPr lang="ko-KR" altLang="en-US" sz="1400" dirty="0">
                <a:latin typeface="+mn-ea"/>
              </a:rPr>
              <a:t>는 다음 통계 분석 기능을 제공하는 파이썬 패키지임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en-US" sz="1400" dirty="0">
                <a:latin typeface="+mn-ea"/>
              </a:rPr>
              <a:t>검정 및 추정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회귀 분석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시계열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ARIMA(5,1,0)</a:t>
            </a:r>
            <a:r>
              <a:rPr lang="ko-KR" altLang="en-US" sz="1400" dirty="0">
                <a:latin typeface="+mn-ea"/>
              </a:rPr>
              <a:t>을 적용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자기 회귀 차수</a:t>
            </a:r>
            <a:r>
              <a:rPr lang="en-US" altLang="ko-KR" sz="1400" dirty="0">
                <a:latin typeface="+mn-ea"/>
              </a:rPr>
              <a:t>5, </a:t>
            </a:r>
            <a:r>
              <a:rPr lang="ko-KR" altLang="en-US" sz="1400" dirty="0">
                <a:latin typeface="+mn-ea"/>
              </a:rPr>
              <a:t>차분 차수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로 설정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시계열을 정지 상태로 만들기 위해 이동 평균 차수는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으로 사용함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예제는 두 단계로 진행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첫 번째 단계에서 </a:t>
            </a:r>
            <a:r>
              <a:rPr lang="en-US" altLang="ko-KR" sz="1400" dirty="0">
                <a:solidFill>
                  <a:schemeClr val="accent4"/>
                </a:solidFill>
                <a:latin typeface="+mn-ea"/>
              </a:rPr>
              <a:t>ARIMA( ) </a:t>
            </a:r>
            <a:r>
              <a:rPr lang="ko-KR" altLang="en-US" sz="1400" dirty="0">
                <a:solidFill>
                  <a:schemeClr val="accent4"/>
                </a:solidFill>
                <a:latin typeface="+mn-ea"/>
              </a:rPr>
              <a:t>함수를 사용하여 간단한 오차 정보만 보여 주는 예제를 진행</a:t>
            </a:r>
            <a:br>
              <a:rPr lang="en-US" altLang="ko-KR" sz="1400" dirty="0">
                <a:solidFill>
                  <a:schemeClr val="accent4"/>
                </a:solidFill>
                <a:latin typeface="+mn-ea"/>
              </a:rPr>
            </a:br>
            <a:r>
              <a:rPr lang="ko-KR" altLang="en-US" sz="1400" dirty="0">
                <a:latin typeface="+mn-ea"/>
              </a:rPr>
              <a:t>두 번째 단계에서 첫 번째 단계를 확장하여 실제 예측 해봄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	pip install </a:t>
            </a:r>
            <a:r>
              <a:rPr lang="en-US" altLang="ko-KR" sz="1400" dirty="0" err="1">
                <a:latin typeface="+mn-ea"/>
              </a:rPr>
              <a:t>statsmodels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첫 번째 단계의 예제를 구현하는 데 필요한 라이브러리와 데이터를 호출함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sales.csv </a:t>
            </a:r>
            <a:r>
              <a:rPr lang="ko-KR" altLang="en-US" sz="1400" dirty="0">
                <a:latin typeface="+mn-ea"/>
              </a:rPr>
              <a:t>파일은 자전거 정보가 담겨있음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BE4CD8-9D2D-35E3-466D-3F14D006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981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98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2.AR,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MA,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ARMA, ARIMA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38B38-0568-46AC-C3B1-A1DFE5BEA97B}"/>
              </a:ext>
            </a:extLst>
          </p:cNvPr>
          <p:cNvSpPr txBox="1"/>
          <p:nvPr/>
        </p:nvSpPr>
        <p:spPr>
          <a:xfrm>
            <a:off x="231420" y="899595"/>
            <a:ext cx="659186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ARIMA( )</a:t>
            </a:r>
            <a:r>
              <a:rPr lang="ko-KR" altLang="en-US" sz="2000" dirty="0">
                <a:latin typeface="+mj-ea"/>
                <a:ea typeface="+mj-ea"/>
              </a:rPr>
              <a:t>함수를 호출하여 </a:t>
            </a:r>
            <a:r>
              <a:rPr lang="en-US" altLang="ko-KR" sz="2000" dirty="0">
                <a:latin typeface="+mj-ea"/>
                <a:ea typeface="+mj-ea"/>
              </a:rPr>
              <a:t>sales </a:t>
            </a:r>
            <a:r>
              <a:rPr lang="ko-KR" altLang="en-US" sz="2000" dirty="0">
                <a:latin typeface="+mj-ea"/>
                <a:ea typeface="+mj-ea"/>
              </a:rPr>
              <a:t>데이터셋에 대한 예측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D2E715-9B41-0E12-6D78-764D7169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77" y="1492941"/>
            <a:ext cx="4178540" cy="28250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A54E50-CBF6-EB8B-1718-0526392A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45" y="4401720"/>
            <a:ext cx="2427348" cy="193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09B716-D773-44B0-7F2E-2B16F1DC7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085" y="4401720"/>
            <a:ext cx="2522263" cy="178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F20B00-CC42-983E-5E24-19F5E926031D}"/>
              </a:ext>
            </a:extLst>
          </p:cNvPr>
          <p:cNvSpPr txBox="1"/>
          <p:nvPr/>
        </p:nvSpPr>
        <p:spPr>
          <a:xfrm>
            <a:off x="424652" y="4510576"/>
            <a:ext cx="5968301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실행 결과는 오류 분포가 표시되는데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결과를 보면 값이 치우쳐 있음을 확인할 수 있음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오류 평균값이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이 아님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D285D6-5096-082E-171D-E655F2D4E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52" y="1492941"/>
            <a:ext cx="6211077" cy="28250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A3C756-816E-5137-FE92-05AAD20BF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645" y="4943631"/>
            <a:ext cx="1087504" cy="12418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AAB134-64C8-A51D-589D-E440907EBD41}"/>
              </a:ext>
            </a:extLst>
          </p:cNvPr>
          <p:cNvSpPr/>
          <p:nvPr/>
        </p:nvSpPr>
        <p:spPr>
          <a:xfrm>
            <a:off x="464344" y="2205038"/>
            <a:ext cx="1547812" cy="145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5CDB9D-9106-FA20-771C-3C593B2BE35D}"/>
              </a:ext>
            </a:extLst>
          </p:cNvPr>
          <p:cNvSpPr/>
          <p:nvPr/>
        </p:nvSpPr>
        <p:spPr>
          <a:xfrm>
            <a:off x="895350" y="3062391"/>
            <a:ext cx="990600" cy="128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C6D97D-0A37-3034-5B1D-F87EA39259B5}"/>
              </a:ext>
            </a:extLst>
          </p:cNvPr>
          <p:cNvSpPr/>
          <p:nvPr/>
        </p:nvSpPr>
        <p:spPr>
          <a:xfrm>
            <a:off x="1643063" y="3226594"/>
            <a:ext cx="28800" cy="83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C7C461-B0BD-3303-ABA4-1A867A35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065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3" ma:contentTypeDescription="새 문서를 만듭니다." ma:contentTypeScope="" ma:versionID="28cbcafdac3f30e70652610c9925a7d7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729b06611442ccf9beff0dbaeb165c35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924DFC-B5DA-4401-A995-92F987D7B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C15374-D4B7-4C80-B5FD-E2ACE0F80983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6df4c73b-aa3d-45f2-a515-8798c4d7911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26364</TotalTime>
  <Words>1416</Words>
  <Application>Microsoft Office PowerPoint</Application>
  <PresentationFormat>와이드스크린</PresentationFormat>
  <Paragraphs>227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Wingdings</vt:lpstr>
      <vt:lpstr>나눔스퀘어 네오 Regular</vt:lpstr>
      <vt:lpstr>D2Coding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354</cp:revision>
  <dcterms:created xsi:type="dcterms:W3CDTF">2022-03-07T11:10:45Z</dcterms:created>
  <dcterms:modified xsi:type="dcterms:W3CDTF">2024-02-01T06:53:09Z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